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handoutMasterIdLst>
    <p:handoutMasterId r:id="rId23"/>
  </p:handoutMasterIdLst>
  <p:sldIdLst>
    <p:sldId id="882" r:id="rId2"/>
    <p:sldId id="900" r:id="rId3"/>
    <p:sldId id="887" r:id="rId4"/>
    <p:sldId id="903" r:id="rId5"/>
    <p:sldId id="885" r:id="rId6"/>
    <p:sldId id="886" r:id="rId7"/>
    <p:sldId id="888" r:id="rId8"/>
    <p:sldId id="889" r:id="rId9"/>
    <p:sldId id="890" r:id="rId10"/>
    <p:sldId id="891" r:id="rId11"/>
    <p:sldId id="892" r:id="rId12"/>
    <p:sldId id="893" r:id="rId13"/>
    <p:sldId id="894" r:id="rId14"/>
    <p:sldId id="895" r:id="rId15"/>
    <p:sldId id="896" r:id="rId16"/>
    <p:sldId id="897" r:id="rId17"/>
    <p:sldId id="898" r:id="rId18"/>
    <p:sldId id="899" r:id="rId19"/>
    <p:sldId id="901" r:id="rId20"/>
    <p:sldId id="902" r:id="rId21"/>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6">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8BBD"/>
    <a:srgbClr val="4ACBAB"/>
    <a:srgbClr val="00C1CB"/>
    <a:srgbClr val="00A1D1"/>
    <a:srgbClr val="0683CE"/>
    <a:srgbClr val="0384CE"/>
    <a:srgbClr val="5A2755"/>
    <a:srgbClr val="73336C"/>
    <a:srgbClr val="48CBAB"/>
    <a:srgbClr val="45C9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91"/>
    <p:restoredTop sz="92308" autoAdjust="0"/>
  </p:normalViewPr>
  <p:slideViewPr>
    <p:cSldViewPr snapToGrid="0">
      <p:cViewPr varScale="1">
        <p:scale>
          <a:sx n="132" d="100"/>
          <a:sy n="132" d="100"/>
        </p:scale>
        <p:origin x="840" y="168"/>
      </p:cViewPr>
      <p:guideLst>
        <p:guide orient="horz" pos="676"/>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96" d="100"/>
          <a:sy n="96" d="100"/>
        </p:scale>
        <p:origin x="3688"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E7BA8D-3776-8647-80E3-CC1D5DE1E4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A27A7C7-4E92-5942-A7F2-4D38BE125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C60659-1390-6E44-81D9-3097BB86C5D2}" type="datetimeFigureOut">
              <a:rPr lang="en-US" smtClean="0"/>
              <a:t>10/28/19</a:t>
            </a:fld>
            <a:endParaRPr lang="en-US"/>
          </a:p>
        </p:txBody>
      </p:sp>
      <p:sp>
        <p:nvSpPr>
          <p:cNvPr id="4" name="Footer Placeholder 3">
            <a:extLst>
              <a:ext uri="{FF2B5EF4-FFF2-40B4-BE49-F238E27FC236}">
                <a16:creationId xmlns:a16="http://schemas.microsoft.com/office/drawing/2014/main" id="{37F05E7A-8BD1-CA49-B55D-3A004C1EFA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6" name="Slide Number Placeholder 5">
            <a:extLst>
              <a:ext uri="{FF2B5EF4-FFF2-40B4-BE49-F238E27FC236}">
                <a16:creationId xmlns:a16="http://schemas.microsoft.com/office/drawing/2014/main" id="{CC0A9199-1223-8943-A8AB-81FF87B237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DD427B9-4609-A34F-B749-007E654FC72F}" type="slidenum">
              <a:rPr lang="en-US" smtClean="0"/>
              <a:t>‹#›</a:t>
            </a:fld>
            <a:endParaRPr lang="en-US"/>
          </a:p>
        </p:txBody>
      </p:sp>
    </p:spTree>
    <p:extLst>
      <p:ext uri="{BB962C8B-B14F-4D97-AF65-F5344CB8AC3E}">
        <p14:creationId xmlns:p14="http://schemas.microsoft.com/office/powerpoint/2010/main" val="3656196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7674FF-3315-A644-9DA8-E3C6C2987AF6}" type="datetimeFigureOut">
              <a:rPr lang="en-US" smtClean="0"/>
              <a:pPr/>
              <a:t>10/28/19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31BE66-12BF-2546-976F-267B0A1992FE}" type="slidenum">
              <a:rPr lang="en-US" smtClean="0"/>
              <a:pPr/>
              <a:t>‹#›</a:t>
            </a:fld>
            <a:endParaRPr lang="en-US"/>
          </a:p>
        </p:txBody>
      </p:sp>
    </p:spTree>
    <p:extLst>
      <p:ext uri="{BB962C8B-B14F-4D97-AF65-F5344CB8AC3E}">
        <p14:creationId xmlns:p14="http://schemas.microsoft.com/office/powerpoint/2010/main" val="386735520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31BE66-12BF-2546-976F-267B0A1992FE}" type="slidenum">
              <a:rPr lang="en-US" smtClean="0"/>
              <a:pPr/>
              <a:t>12</a:t>
            </a:fld>
            <a:endParaRPr lang="en-US"/>
          </a:p>
        </p:txBody>
      </p:sp>
    </p:spTree>
    <p:extLst>
      <p:ext uri="{BB962C8B-B14F-4D97-AF65-F5344CB8AC3E}">
        <p14:creationId xmlns:p14="http://schemas.microsoft.com/office/powerpoint/2010/main" val="1873878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31BE66-12BF-2546-976F-267B0A1992FE}" type="slidenum">
              <a:rPr lang="en-US" smtClean="0"/>
              <a:pPr/>
              <a:t>20</a:t>
            </a:fld>
            <a:endParaRPr lang="en-US"/>
          </a:p>
        </p:txBody>
      </p:sp>
    </p:spTree>
    <p:extLst>
      <p:ext uri="{BB962C8B-B14F-4D97-AF65-F5344CB8AC3E}">
        <p14:creationId xmlns:p14="http://schemas.microsoft.com/office/powerpoint/2010/main" val="32398677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8B627F-2E19-8342-81A6-AF062F9436DE}"/>
              </a:ext>
            </a:extLst>
          </p:cNvPr>
          <p:cNvPicPr>
            <a:picLocks noChangeAspect="1"/>
          </p:cNvPicPr>
          <p:nvPr userDrawn="1"/>
        </p:nvPicPr>
        <p:blipFill>
          <a:blip r:embed="rId2" cstate="hqprint">
            <a:extLst>
              <a:ext uri="{28A0092B-C50C-407E-A947-70E740481C1C}">
                <a14:useLocalDpi xmlns:a14="http://schemas.microsoft.com/office/drawing/2010/main"/>
              </a:ext>
            </a:extLst>
          </a:blip>
          <a:srcRect l="4766" t="6250" r="1484"/>
          <a:stretch>
            <a:fillRect/>
          </a:stretch>
        </p:blipFill>
        <p:spPr>
          <a:xfrm>
            <a:off x="0" y="0"/>
            <a:ext cx="9144000" cy="5143500"/>
          </a:xfrm>
          <a:prstGeom prst="rect">
            <a:avLst/>
          </a:prstGeom>
        </p:spPr>
      </p:pic>
      <p:sp>
        <p:nvSpPr>
          <p:cNvPr id="2" name="Title 1"/>
          <p:cNvSpPr>
            <a:spLocks noGrp="1"/>
          </p:cNvSpPr>
          <p:nvPr>
            <p:ph type="ctrTitle"/>
          </p:nvPr>
        </p:nvSpPr>
        <p:spPr>
          <a:xfrm>
            <a:off x="3558497" y="3146456"/>
            <a:ext cx="5322535" cy="1143000"/>
          </a:xfrm>
        </p:spPr>
        <p:txBody>
          <a:bodyPr anchor="b">
            <a:normAutofit/>
          </a:bodyPr>
          <a:lstStyle>
            <a:lvl1pPr algn="l">
              <a:defRPr sz="3000">
                <a:solidFill>
                  <a:srgbClr val="323E48"/>
                </a:solidFill>
              </a:defRPr>
            </a:lvl1pPr>
          </a:lstStyle>
          <a:p>
            <a:r>
              <a:rPr lang="en-US" dirty="0"/>
              <a:t>Click to edit Master title style</a:t>
            </a:r>
          </a:p>
        </p:txBody>
      </p:sp>
      <p:sp>
        <p:nvSpPr>
          <p:cNvPr id="3" name="Subtitle 2"/>
          <p:cNvSpPr>
            <a:spLocks noGrp="1"/>
          </p:cNvSpPr>
          <p:nvPr>
            <p:ph type="subTitle" idx="1"/>
          </p:nvPr>
        </p:nvSpPr>
        <p:spPr>
          <a:xfrm>
            <a:off x="3558497" y="4289456"/>
            <a:ext cx="5322535" cy="680308"/>
          </a:xfrm>
        </p:spPr>
        <p:txBody>
          <a:bodyPr/>
          <a:lstStyle>
            <a:lvl1pPr marL="0" indent="0" algn="l">
              <a:buNone/>
              <a:defRPr sz="1800">
                <a:solidFill>
                  <a:srgbClr val="323E48"/>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85085726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extLst>
    <p:ext uri="{DCECCB84-F9BA-43D5-87BE-67443E8EF086}">
      <p15:sldGuideLst xmlns:p15="http://schemas.microsoft.com/office/powerpoint/2012/main">
        <p15:guide id="1" orient="horz" pos="1620" userDrawn="1">
          <p15:clr>
            <a:srgbClr val="FBAE40"/>
          </p15:clr>
        </p15:guide>
        <p15:guide id="2" pos="19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27143E6-CFAB-6547-8F4C-0AC903F0E4BD}"/>
              </a:ext>
            </a:extLst>
          </p:cNvPr>
          <p:cNvPicPr>
            <a:picLocks noChangeAspect="1"/>
          </p:cNvPicPr>
          <p:nvPr userDrawn="1"/>
        </p:nvPicPr>
        <p:blipFill>
          <a:blip r:embed="rId2"/>
          <a:stretch>
            <a:fillRect/>
          </a:stretch>
        </p:blipFill>
        <p:spPr>
          <a:xfrm>
            <a:off x="0" y="23422"/>
            <a:ext cx="9144000" cy="5096656"/>
          </a:xfrm>
          <a:prstGeom prst="rect">
            <a:avLst/>
          </a:prstGeom>
        </p:spPr>
      </p:pic>
      <p:pic>
        <p:nvPicPr>
          <p:cNvPr id="10" name="Picture 9">
            <a:extLst>
              <a:ext uri="{FF2B5EF4-FFF2-40B4-BE49-F238E27FC236}">
                <a16:creationId xmlns:a16="http://schemas.microsoft.com/office/drawing/2014/main" id="{319B1B91-D9D7-4B49-BB9D-A3692EC264AA}"/>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a:xfrm>
            <a:off x="0" y="0"/>
            <a:ext cx="9144000" cy="123092"/>
          </a:xfrm>
          <a:prstGeom prst="rect">
            <a:avLst/>
          </a:prstGeom>
        </p:spPr>
      </p:pic>
      <p:pic>
        <p:nvPicPr>
          <p:cNvPr id="7" name="Picture 6" descr="eightfold_logo.png"/>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801238" y="4793277"/>
            <a:ext cx="1036294" cy="187514"/>
          </a:xfrm>
          <a:prstGeom prst="rect">
            <a:avLst/>
          </a:prstGeom>
        </p:spPr>
      </p:pic>
      <p:sp>
        <p:nvSpPr>
          <p:cNvPr id="6" name="TextBox 5">
            <a:extLst>
              <a:ext uri="{FF2B5EF4-FFF2-40B4-BE49-F238E27FC236}">
                <a16:creationId xmlns:a16="http://schemas.microsoft.com/office/drawing/2014/main" id="{EE78F4C1-7F16-5240-8C61-FEC0BE0624DE}"/>
              </a:ext>
            </a:extLst>
          </p:cNvPr>
          <p:cNvSpPr txBox="1"/>
          <p:nvPr userDrawn="1"/>
        </p:nvSpPr>
        <p:spPr>
          <a:xfrm>
            <a:off x="537332" y="4809643"/>
            <a:ext cx="2279791" cy="200055"/>
          </a:xfrm>
          <a:prstGeom prst="rect">
            <a:avLst/>
          </a:prstGeom>
          <a:noFill/>
        </p:spPr>
        <p:txBody>
          <a:bodyPr wrap="none" rtlCol="0">
            <a:spAutoFit/>
          </a:bodyPr>
          <a:lstStyle/>
          <a:p>
            <a:r>
              <a:rPr lang="en-US" sz="700" kern="1200" dirty="0">
                <a:solidFill>
                  <a:schemeClr val="tx1"/>
                </a:solidFill>
                <a:effectLst/>
                <a:latin typeface="+mn-lt"/>
                <a:ea typeface="+mn-ea"/>
                <a:cs typeface="+mn-cs"/>
              </a:rPr>
              <a:t>| Talent Intelligence And Management Report 2019-2020 </a:t>
            </a:r>
            <a:endParaRPr lang="en-US" sz="100" dirty="0"/>
          </a:p>
        </p:txBody>
      </p:sp>
      <p:sp>
        <p:nvSpPr>
          <p:cNvPr id="8" name="TextBox 7">
            <a:extLst>
              <a:ext uri="{FF2B5EF4-FFF2-40B4-BE49-F238E27FC236}">
                <a16:creationId xmlns:a16="http://schemas.microsoft.com/office/drawing/2014/main" id="{FCCBA33F-FE75-504A-95EA-91BB7A2617FB}"/>
              </a:ext>
            </a:extLst>
          </p:cNvPr>
          <p:cNvSpPr txBox="1"/>
          <p:nvPr userDrawn="1"/>
        </p:nvSpPr>
        <p:spPr>
          <a:xfrm>
            <a:off x="306467" y="4809644"/>
            <a:ext cx="502425" cy="200055"/>
          </a:xfrm>
          <a:prstGeom prst="rect">
            <a:avLst/>
          </a:prstGeom>
          <a:noFill/>
        </p:spPr>
        <p:txBody>
          <a:bodyPr wrap="square" rtlCol="0">
            <a:spAutoFit/>
          </a:bodyPr>
          <a:lstStyle/>
          <a:p>
            <a:fld id="{B073DF29-2539-9545-BF16-146B0610C747}" type="slidenum">
              <a:rPr lang="en-US" sz="700" kern="1200" smtClean="0">
                <a:solidFill>
                  <a:schemeClr val="tx1"/>
                </a:solidFill>
                <a:effectLst/>
                <a:latin typeface="+mn-lt"/>
                <a:ea typeface="+mn-ea"/>
                <a:cs typeface="+mn-cs"/>
              </a:rPr>
              <a:t>‹#›</a:t>
            </a:fld>
            <a:endParaRPr lang="en-US" sz="100" dirty="0"/>
          </a:p>
        </p:txBody>
      </p:sp>
      <p:pic>
        <p:nvPicPr>
          <p:cNvPr id="5" name="Picture 4">
            <a:extLst>
              <a:ext uri="{FF2B5EF4-FFF2-40B4-BE49-F238E27FC236}">
                <a16:creationId xmlns:a16="http://schemas.microsoft.com/office/drawing/2014/main" id="{583748AC-98D5-9043-9561-84B9E9C5DBC5}"/>
              </a:ext>
            </a:extLst>
          </p:cNvPr>
          <p:cNvPicPr>
            <a:picLocks noChangeAspect="1"/>
          </p:cNvPicPr>
          <p:nvPr userDrawn="1"/>
        </p:nvPicPr>
        <p:blipFill>
          <a:blip r:embed="rId5"/>
          <a:stretch>
            <a:fillRect/>
          </a:stretch>
        </p:blipFill>
        <p:spPr>
          <a:xfrm>
            <a:off x="7043024" y="4779762"/>
            <a:ext cx="694451" cy="211590"/>
          </a:xfrm>
          <a:prstGeom prst="rect">
            <a:avLst/>
          </a:prstGeom>
        </p:spPr>
      </p:pic>
    </p:spTree>
    <p:extLst>
      <p:ext uri="{BB962C8B-B14F-4D97-AF65-F5344CB8AC3E}">
        <p14:creationId xmlns:p14="http://schemas.microsoft.com/office/powerpoint/2010/main" val="89703909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extLst>
    <p:ext uri="{DCECCB84-F9BA-43D5-87BE-67443E8EF086}">
      <p15:sldGuideLst xmlns:p15="http://schemas.microsoft.com/office/powerpoint/2012/main">
        <p15:guide id="1" orient="horz" pos="1620" userDrawn="1">
          <p15:clr>
            <a:srgbClr val="FBAE40"/>
          </p15:clr>
        </p15:guide>
        <p15:guide id="2" pos="1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61551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extLst>
    <p:ext uri="{DCECCB84-F9BA-43D5-87BE-67443E8EF086}">
      <p15:sldGuideLst xmlns:p15="http://schemas.microsoft.com/office/powerpoint/2012/main">
        <p15:guide id="1" orient="horz" pos="1620">
          <p15:clr>
            <a:srgbClr val="FBAE40"/>
          </p15:clr>
        </p15:guide>
        <p15:guide id="2" pos="1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19B1B91-D9D7-4B49-BB9D-A3692EC264AA}"/>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9144000" cy="123092"/>
          </a:xfrm>
          <a:prstGeom prst="rect">
            <a:avLst/>
          </a:prstGeom>
        </p:spPr>
      </p:pic>
      <p:sp>
        <p:nvSpPr>
          <p:cNvPr id="2" name="Title 1"/>
          <p:cNvSpPr>
            <a:spLocks noGrp="1"/>
          </p:cNvSpPr>
          <p:nvPr>
            <p:ph type="title"/>
          </p:nvPr>
        </p:nvSpPr>
        <p:spPr>
          <a:xfrm>
            <a:off x="308135" y="318669"/>
            <a:ext cx="8531065" cy="531254"/>
          </a:xfrm>
        </p:spPr>
        <p:txBody>
          <a:bodyPr lIns="0" anchor="t">
            <a:normAutofit/>
          </a:bodyPr>
          <a:lstStyle>
            <a:lvl1pPr>
              <a:defRPr sz="3000" b="1"/>
            </a:lvl1pPr>
          </a:lstStyle>
          <a:p>
            <a:r>
              <a:rPr lang="en-US" dirty="0"/>
              <a:t>Click to edit Master title style</a:t>
            </a:r>
          </a:p>
        </p:txBody>
      </p:sp>
      <p:sp>
        <p:nvSpPr>
          <p:cNvPr id="3" name="Content Placeholder 2"/>
          <p:cNvSpPr>
            <a:spLocks noGrp="1"/>
          </p:cNvSpPr>
          <p:nvPr>
            <p:ph idx="1"/>
          </p:nvPr>
        </p:nvSpPr>
        <p:spPr>
          <a:xfrm>
            <a:off x="306467" y="1072665"/>
            <a:ext cx="8531065" cy="3263504"/>
          </a:xfrm>
        </p:spPr>
        <p:txBody>
          <a:bodyPr lIns="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eightfold_logo.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01238" y="4793277"/>
            <a:ext cx="1036294" cy="187514"/>
          </a:xfrm>
          <a:prstGeom prst="rect">
            <a:avLst/>
          </a:prstGeom>
        </p:spPr>
      </p:pic>
      <p:sp>
        <p:nvSpPr>
          <p:cNvPr id="6" name="TextBox 5">
            <a:extLst>
              <a:ext uri="{FF2B5EF4-FFF2-40B4-BE49-F238E27FC236}">
                <a16:creationId xmlns:a16="http://schemas.microsoft.com/office/drawing/2014/main" id="{EE78F4C1-7F16-5240-8C61-FEC0BE0624DE}"/>
              </a:ext>
            </a:extLst>
          </p:cNvPr>
          <p:cNvSpPr txBox="1"/>
          <p:nvPr userDrawn="1"/>
        </p:nvSpPr>
        <p:spPr>
          <a:xfrm>
            <a:off x="537332" y="4809643"/>
            <a:ext cx="2279791" cy="200055"/>
          </a:xfrm>
          <a:prstGeom prst="rect">
            <a:avLst/>
          </a:prstGeom>
          <a:noFill/>
        </p:spPr>
        <p:txBody>
          <a:bodyPr wrap="none" rtlCol="0">
            <a:spAutoFit/>
          </a:bodyPr>
          <a:lstStyle/>
          <a:p>
            <a:r>
              <a:rPr lang="en-US" sz="700" kern="1200" dirty="0">
                <a:solidFill>
                  <a:schemeClr val="tx1"/>
                </a:solidFill>
                <a:effectLst/>
                <a:latin typeface="+mn-lt"/>
                <a:ea typeface="+mn-ea"/>
                <a:cs typeface="+mn-cs"/>
              </a:rPr>
              <a:t>| Talent Intelligence And Management Report 2019-2020 </a:t>
            </a:r>
            <a:endParaRPr lang="en-US" sz="100" dirty="0"/>
          </a:p>
        </p:txBody>
      </p:sp>
      <p:sp>
        <p:nvSpPr>
          <p:cNvPr id="8" name="TextBox 7">
            <a:extLst>
              <a:ext uri="{FF2B5EF4-FFF2-40B4-BE49-F238E27FC236}">
                <a16:creationId xmlns:a16="http://schemas.microsoft.com/office/drawing/2014/main" id="{FCCBA33F-FE75-504A-95EA-91BB7A2617FB}"/>
              </a:ext>
            </a:extLst>
          </p:cNvPr>
          <p:cNvSpPr txBox="1"/>
          <p:nvPr userDrawn="1"/>
        </p:nvSpPr>
        <p:spPr>
          <a:xfrm>
            <a:off x="306467" y="4809644"/>
            <a:ext cx="502425" cy="200055"/>
          </a:xfrm>
          <a:prstGeom prst="rect">
            <a:avLst/>
          </a:prstGeom>
          <a:noFill/>
        </p:spPr>
        <p:txBody>
          <a:bodyPr wrap="square" rtlCol="0">
            <a:spAutoFit/>
          </a:bodyPr>
          <a:lstStyle/>
          <a:p>
            <a:fld id="{B073DF29-2539-9545-BF16-146B0610C747}" type="slidenum">
              <a:rPr lang="en-US" sz="700" kern="1200" smtClean="0">
                <a:solidFill>
                  <a:schemeClr val="tx1"/>
                </a:solidFill>
                <a:effectLst/>
                <a:latin typeface="+mn-lt"/>
                <a:ea typeface="+mn-ea"/>
                <a:cs typeface="+mn-cs"/>
              </a:rPr>
              <a:t>‹#›</a:t>
            </a:fld>
            <a:endParaRPr lang="en-US" sz="100" dirty="0"/>
          </a:p>
        </p:txBody>
      </p:sp>
      <p:pic>
        <p:nvPicPr>
          <p:cNvPr id="5" name="Picture 4">
            <a:extLst>
              <a:ext uri="{FF2B5EF4-FFF2-40B4-BE49-F238E27FC236}">
                <a16:creationId xmlns:a16="http://schemas.microsoft.com/office/drawing/2014/main" id="{583748AC-98D5-9043-9561-84B9E9C5DBC5}"/>
              </a:ext>
            </a:extLst>
          </p:cNvPr>
          <p:cNvPicPr>
            <a:picLocks noChangeAspect="1"/>
          </p:cNvPicPr>
          <p:nvPr userDrawn="1"/>
        </p:nvPicPr>
        <p:blipFill>
          <a:blip r:embed="rId4"/>
          <a:stretch>
            <a:fillRect/>
          </a:stretch>
        </p:blipFill>
        <p:spPr>
          <a:xfrm>
            <a:off x="7043024" y="4779762"/>
            <a:ext cx="694451" cy="211590"/>
          </a:xfrm>
          <a:prstGeom prst="rect">
            <a:avLst/>
          </a:prstGeom>
        </p:spPr>
      </p:pic>
    </p:spTree>
    <p:extLst>
      <p:ext uri="{BB962C8B-B14F-4D97-AF65-F5344CB8AC3E}">
        <p14:creationId xmlns:p14="http://schemas.microsoft.com/office/powerpoint/2010/main" val="357805390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extLst>
    <p:ext uri="{DCECCB84-F9BA-43D5-87BE-67443E8EF086}">
      <p15:sldGuideLst xmlns:p15="http://schemas.microsoft.com/office/powerpoint/2012/main">
        <p15:guide id="1" orient="horz" pos="1620">
          <p15:clr>
            <a:srgbClr val="FBAE40"/>
          </p15:clr>
        </p15:guide>
        <p15:guide id="2" pos="19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Backgrou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F342AB-90CA-D44F-B134-0BF9AF22F00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9143999" cy="5143500"/>
          </a:xfrm>
          <a:prstGeom prst="rect">
            <a:avLst/>
          </a:prstGeom>
        </p:spPr>
      </p:pic>
      <p:pic>
        <p:nvPicPr>
          <p:cNvPr id="7" name="Picture 6" descr="eightfold_logo.png">
            <a:extLst>
              <a:ext uri="{FF2B5EF4-FFF2-40B4-BE49-F238E27FC236}">
                <a16:creationId xmlns:a16="http://schemas.microsoft.com/office/drawing/2014/main" id="{EB5215ED-DEC5-AF44-93AF-78DC7BD95FA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04548" y="4793277"/>
            <a:ext cx="1032984" cy="186915"/>
          </a:xfrm>
          <a:prstGeom prst="rect">
            <a:avLst/>
          </a:prstGeom>
        </p:spPr>
      </p:pic>
      <p:pic>
        <p:nvPicPr>
          <p:cNvPr id="8" name="Picture 7">
            <a:extLst>
              <a:ext uri="{FF2B5EF4-FFF2-40B4-BE49-F238E27FC236}">
                <a16:creationId xmlns:a16="http://schemas.microsoft.com/office/drawing/2014/main" id="{902A9F7A-ACB4-4247-A720-0EBE0242B205}"/>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0" y="0"/>
            <a:ext cx="9144000" cy="109001"/>
          </a:xfrm>
          <a:prstGeom prst="rect">
            <a:avLst/>
          </a:prstGeom>
        </p:spPr>
      </p:pic>
      <p:sp>
        <p:nvSpPr>
          <p:cNvPr id="5" name="TextBox 4">
            <a:extLst>
              <a:ext uri="{FF2B5EF4-FFF2-40B4-BE49-F238E27FC236}">
                <a16:creationId xmlns:a16="http://schemas.microsoft.com/office/drawing/2014/main" id="{F9A88C13-B474-BA41-8717-BBDCADF2B36F}"/>
              </a:ext>
            </a:extLst>
          </p:cNvPr>
          <p:cNvSpPr txBox="1"/>
          <p:nvPr userDrawn="1"/>
        </p:nvSpPr>
        <p:spPr>
          <a:xfrm>
            <a:off x="273556" y="4809643"/>
            <a:ext cx="2292615" cy="200055"/>
          </a:xfrm>
          <a:prstGeom prst="rect">
            <a:avLst/>
          </a:prstGeom>
          <a:noFill/>
        </p:spPr>
        <p:txBody>
          <a:bodyPr wrap="none" rtlCol="0">
            <a:spAutoFit/>
          </a:bodyPr>
          <a:lstStyle/>
          <a:p>
            <a:r>
              <a:rPr lang="en-US" sz="700" dirty="0">
                <a:solidFill>
                  <a:schemeClr val="bg1">
                    <a:lumMod val="50000"/>
                  </a:schemeClr>
                </a:solidFill>
                <a:latin typeface="Calibri" panose="020F0502020204030204" pitchFamily="34" charset="0"/>
                <a:cs typeface="Calibri" panose="020F0502020204030204" pitchFamily="34" charset="0"/>
              </a:rPr>
              <a:t>Eightfold</a:t>
            </a:r>
            <a:r>
              <a:rPr lang="en-US" sz="700" baseline="30000" dirty="0">
                <a:solidFill>
                  <a:schemeClr val="bg1">
                    <a:lumMod val="50000"/>
                  </a:schemeClr>
                </a:solidFill>
                <a:latin typeface="Calibri" panose="020F0502020204030204" pitchFamily="34" charset="0"/>
                <a:cs typeface="Calibri" panose="020F0502020204030204" pitchFamily="34" charset="0"/>
              </a:rPr>
              <a:t>®</a:t>
            </a:r>
            <a:r>
              <a:rPr lang="en-US" sz="700" baseline="0" dirty="0">
                <a:solidFill>
                  <a:schemeClr val="bg1">
                    <a:lumMod val="50000"/>
                  </a:schemeClr>
                </a:solidFill>
                <a:latin typeface="Calibri" panose="020F0502020204030204" pitchFamily="34" charset="0"/>
                <a:cs typeface="Calibri" panose="020F0502020204030204" pitchFamily="34" charset="0"/>
              </a:rPr>
              <a:t> Confidential. Copyright© 2019, Eightfold AI Inc.</a:t>
            </a:r>
            <a:endParaRPr lang="en-US" sz="700" baseline="30000"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2641716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extLst>
    <p:ext uri="{DCECCB84-F9BA-43D5-87BE-67443E8EF086}">
      <p15:sldGuideLst xmlns:p15="http://schemas.microsoft.com/office/powerpoint/2012/main">
        <p15:guide id="1" orient="horz" pos="1620">
          <p15:clr>
            <a:srgbClr val="FBAE40"/>
          </p15:clr>
        </p15:guide>
        <p15:guide id="2" pos="1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Content Placeholder 3" descr="A.png">
            <a:extLst>
              <a:ext uri="{FF2B5EF4-FFF2-40B4-BE49-F238E27FC236}">
                <a16:creationId xmlns:a16="http://schemas.microsoft.com/office/drawing/2014/main" id="{BF2EE7EC-4E99-954C-8052-1C3A5BEED8A5}"/>
              </a:ext>
            </a:extLst>
          </p:cNvPr>
          <p:cNvPicPr>
            <a:picLocks noChangeAspect="1"/>
          </p:cNvPicPr>
          <p:nvPr userDrawn="1"/>
        </p:nvPicPr>
        <p:blipFill>
          <a:blip r:embed="rId2" cstate="hqprint">
            <a:extLst>
              <a:ext uri="{28A0092B-C50C-407E-A947-70E740481C1C}">
                <a14:useLocalDpi xmlns:a14="http://schemas.microsoft.com/office/drawing/2010/main"/>
              </a:ext>
            </a:extLst>
          </a:blip>
          <a:srcRect r="2029" b="2173"/>
          <a:stretch>
            <a:fillRect/>
          </a:stretch>
        </p:blipFill>
        <p:spPr>
          <a:xfrm>
            <a:off x="0" y="0"/>
            <a:ext cx="9144000" cy="5143500"/>
          </a:xfrm>
          <a:prstGeom prst="rect">
            <a:avLst/>
          </a:prstGeom>
        </p:spPr>
      </p:pic>
      <p:sp>
        <p:nvSpPr>
          <p:cNvPr id="11" name="Content Placeholder 2">
            <a:extLst>
              <a:ext uri="{FF2B5EF4-FFF2-40B4-BE49-F238E27FC236}">
                <a16:creationId xmlns:a16="http://schemas.microsoft.com/office/drawing/2014/main" id="{B8FBAF14-7587-6944-8EEF-F51BA55B25B9}"/>
              </a:ext>
            </a:extLst>
          </p:cNvPr>
          <p:cNvSpPr>
            <a:spLocks noGrp="1"/>
          </p:cNvSpPr>
          <p:nvPr>
            <p:ph idx="1"/>
          </p:nvPr>
        </p:nvSpPr>
        <p:spPr>
          <a:xfrm>
            <a:off x="306467" y="1072665"/>
            <a:ext cx="8531065" cy="3263504"/>
          </a:xfrm>
        </p:spPr>
        <p:txBody>
          <a:bodyPr lIns="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eightfold_logo.png">
            <a:extLst>
              <a:ext uri="{FF2B5EF4-FFF2-40B4-BE49-F238E27FC236}">
                <a16:creationId xmlns:a16="http://schemas.microsoft.com/office/drawing/2014/main" id="{B666E003-0216-7742-AF67-25BD1DF1A2D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04548" y="4793277"/>
            <a:ext cx="1032984" cy="186914"/>
          </a:xfrm>
          <a:prstGeom prst="rect">
            <a:avLst/>
          </a:prstGeom>
        </p:spPr>
      </p:pic>
      <p:sp>
        <p:nvSpPr>
          <p:cNvPr id="6" name="Title 1">
            <a:extLst>
              <a:ext uri="{FF2B5EF4-FFF2-40B4-BE49-F238E27FC236}">
                <a16:creationId xmlns:a16="http://schemas.microsoft.com/office/drawing/2014/main" id="{A89759C8-1488-1C41-ACEF-4730C5447334}"/>
              </a:ext>
            </a:extLst>
          </p:cNvPr>
          <p:cNvSpPr>
            <a:spLocks noGrp="1"/>
          </p:cNvSpPr>
          <p:nvPr>
            <p:ph type="title"/>
          </p:nvPr>
        </p:nvSpPr>
        <p:spPr>
          <a:xfrm>
            <a:off x="308135" y="318669"/>
            <a:ext cx="8531065" cy="531254"/>
          </a:xfrm>
        </p:spPr>
        <p:txBody>
          <a:bodyPr lIns="0" anchor="t">
            <a:normAutofit/>
          </a:bodyPr>
          <a:lstStyle>
            <a:lvl1pPr>
              <a:defRPr sz="3000" b="1"/>
            </a:lvl1pPr>
          </a:lstStyle>
          <a:p>
            <a:r>
              <a:rPr lang="en-US" dirty="0"/>
              <a:t>Click to edit Master title style</a:t>
            </a:r>
          </a:p>
        </p:txBody>
      </p:sp>
      <p:sp>
        <p:nvSpPr>
          <p:cNvPr id="8" name="TextBox 7">
            <a:extLst>
              <a:ext uri="{FF2B5EF4-FFF2-40B4-BE49-F238E27FC236}">
                <a16:creationId xmlns:a16="http://schemas.microsoft.com/office/drawing/2014/main" id="{C5D45E47-1E8E-894C-87DF-2B9D805F1EDA}"/>
              </a:ext>
            </a:extLst>
          </p:cNvPr>
          <p:cNvSpPr txBox="1"/>
          <p:nvPr userDrawn="1"/>
        </p:nvSpPr>
        <p:spPr>
          <a:xfrm>
            <a:off x="273556" y="4809643"/>
            <a:ext cx="2343911" cy="200055"/>
          </a:xfrm>
          <a:prstGeom prst="rect">
            <a:avLst/>
          </a:prstGeom>
          <a:noFill/>
        </p:spPr>
        <p:txBody>
          <a:bodyPr wrap="none" rtlCol="0">
            <a:spAutoFit/>
          </a:bodyPr>
          <a:lstStyle/>
          <a:p>
            <a:r>
              <a:rPr lang="en-US" sz="700" b="1" dirty="0">
                <a:solidFill>
                  <a:schemeClr val="bg1"/>
                </a:solidFill>
                <a:latin typeface="Calibri" panose="020F0502020204030204" pitchFamily="34" charset="0"/>
                <a:cs typeface="Calibri" panose="020F0502020204030204" pitchFamily="34" charset="0"/>
              </a:rPr>
              <a:t>Eightfold</a:t>
            </a:r>
            <a:r>
              <a:rPr lang="en-US" sz="700" b="1" baseline="30000" dirty="0">
                <a:solidFill>
                  <a:schemeClr val="bg1"/>
                </a:solidFill>
                <a:latin typeface="Calibri" panose="020F0502020204030204" pitchFamily="34" charset="0"/>
                <a:cs typeface="Calibri" panose="020F0502020204030204" pitchFamily="34" charset="0"/>
              </a:rPr>
              <a:t>®</a:t>
            </a:r>
            <a:r>
              <a:rPr lang="en-US" sz="700" b="1" baseline="0" dirty="0">
                <a:solidFill>
                  <a:schemeClr val="bg1"/>
                </a:solidFill>
                <a:latin typeface="Calibri" panose="020F0502020204030204" pitchFamily="34" charset="0"/>
                <a:cs typeface="Calibri" panose="020F0502020204030204" pitchFamily="34" charset="0"/>
              </a:rPr>
              <a:t> Confidential. Copyright© 2019, Eightfold AI Inc.</a:t>
            </a:r>
            <a:endParaRPr lang="en-US" sz="700" b="1" baseline="30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449134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Image Backgr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D93BC3-ECB7-2F49-9998-1F623ACB3C3B}"/>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4" name="Picture 3" descr="eightfold_logo.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04548" y="4793277"/>
            <a:ext cx="1032984" cy="186914"/>
          </a:xfrm>
          <a:prstGeom prst="rect">
            <a:avLst/>
          </a:prstGeom>
        </p:spPr>
      </p:pic>
      <p:sp>
        <p:nvSpPr>
          <p:cNvPr id="5" name="TextBox 4">
            <a:extLst>
              <a:ext uri="{FF2B5EF4-FFF2-40B4-BE49-F238E27FC236}">
                <a16:creationId xmlns:a16="http://schemas.microsoft.com/office/drawing/2014/main" id="{19DC70B8-0C96-814E-BB65-29D65932D2EF}"/>
              </a:ext>
            </a:extLst>
          </p:cNvPr>
          <p:cNvSpPr txBox="1"/>
          <p:nvPr userDrawn="1"/>
        </p:nvSpPr>
        <p:spPr>
          <a:xfrm>
            <a:off x="273556" y="4798213"/>
            <a:ext cx="2343911" cy="200055"/>
          </a:xfrm>
          <a:prstGeom prst="rect">
            <a:avLst/>
          </a:prstGeom>
          <a:noFill/>
        </p:spPr>
        <p:txBody>
          <a:bodyPr wrap="none" rtlCol="0">
            <a:spAutoFit/>
          </a:bodyPr>
          <a:lstStyle/>
          <a:p>
            <a:r>
              <a:rPr lang="en-US" sz="700" b="1" dirty="0">
                <a:solidFill>
                  <a:schemeClr val="bg1"/>
                </a:solidFill>
                <a:latin typeface="Calibri" panose="020F0502020204030204" pitchFamily="34" charset="0"/>
                <a:cs typeface="Calibri" panose="020F0502020204030204" pitchFamily="34" charset="0"/>
              </a:rPr>
              <a:t>Eightfold</a:t>
            </a:r>
            <a:r>
              <a:rPr lang="en-US" sz="700" b="1" baseline="30000" dirty="0">
                <a:solidFill>
                  <a:schemeClr val="bg1"/>
                </a:solidFill>
                <a:latin typeface="Calibri" panose="020F0502020204030204" pitchFamily="34" charset="0"/>
                <a:cs typeface="Calibri" panose="020F0502020204030204" pitchFamily="34" charset="0"/>
              </a:rPr>
              <a:t>®</a:t>
            </a:r>
            <a:r>
              <a:rPr lang="en-US" sz="700" b="1" baseline="0" dirty="0">
                <a:solidFill>
                  <a:schemeClr val="bg1"/>
                </a:solidFill>
                <a:latin typeface="Calibri" panose="020F0502020204030204" pitchFamily="34" charset="0"/>
                <a:cs typeface="Calibri" panose="020F0502020204030204" pitchFamily="34" charset="0"/>
              </a:rPr>
              <a:t> Confidential. Copyright© 2019, Eightfold AI Inc.</a:t>
            </a:r>
            <a:endParaRPr lang="en-US" sz="700" b="1" baseline="30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375756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95DD04-7D5E-4083-9927-EF0EE837C887}"/>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a:stretch/>
        </p:blipFill>
        <p:spPr>
          <a:xfrm>
            <a:off x="0" y="2762250"/>
            <a:ext cx="9143999" cy="2381250"/>
          </a:xfrm>
          <a:prstGeom prst="rect">
            <a:avLst/>
          </a:prstGeom>
        </p:spPr>
      </p:pic>
      <p:pic>
        <p:nvPicPr>
          <p:cNvPr id="10" name="Picture 9">
            <a:extLst>
              <a:ext uri="{FF2B5EF4-FFF2-40B4-BE49-F238E27FC236}">
                <a16:creationId xmlns:a16="http://schemas.microsoft.com/office/drawing/2014/main" id="{319B1B91-D9D7-4B49-BB9D-A3692EC264AA}"/>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a:xfrm>
            <a:off x="0" y="0"/>
            <a:ext cx="9144000" cy="95927"/>
          </a:xfrm>
          <a:prstGeom prst="rect">
            <a:avLst/>
          </a:prstGeom>
        </p:spPr>
      </p:pic>
      <p:sp>
        <p:nvSpPr>
          <p:cNvPr id="2" name="Title 1"/>
          <p:cNvSpPr>
            <a:spLocks noGrp="1"/>
          </p:cNvSpPr>
          <p:nvPr>
            <p:ph type="title"/>
          </p:nvPr>
        </p:nvSpPr>
        <p:spPr>
          <a:xfrm>
            <a:off x="308135" y="222742"/>
            <a:ext cx="8531065" cy="387798"/>
          </a:xfrm>
        </p:spPr>
        <p:txBody>
          <a:bodyPr wrap="square" lIns="0" tIns="0" rIns="0" bIns="0" anchor="t">
            <a:spAutoFit/>
          </a:bodyPr>
          <a:lstStyle>
            <a:lvl1pPr>
              <a:defRPr sz="2800" b="0"/>
            </a:lvl1pPr>
          </a:lstStyle>
          <a:p>
            <a:r>
              <a:rPr lang="en-US" dirty="0"/>
              <a:t>Click to edit Master title style</a:t>
            </a:r>
          </a:p>
        </p:txBody>
      </p:sp>
      <p:pic>
        <p:nvPicPr>
          <p:cNvPr id="7" name="Picture 6" descr="eightfold_logo.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804548" y="4793277"/>
            <a:ext cx="1032984" cy="186915"/>
          </a:xfrm>
          <a:prstGeom prst="rect">
            <a:avLst/>
          </a:prstGeom>
        </p:spPr>
      </p:pic>
      <p:sp>
        <p:nvSpPr>
          <p:cNvPr id="6" name="TextBox 5">
            <a:extLst>
              <a:ext uri="{FF2B5EF4-FFF2-40B4-BE49-F238E27FC236}">
                <a16:creationId xmlns:a16="http://schemas.microsoft.com/office/drawing/2014/main" id="{F69020A0-84FC-1248-8DF4-454F4A34CA8F}"/>
              </a:ext>
            </a:extLst>
          </p:cNvPr>
          <p:cNvSpPr txBox="1"/>
          <p:nvPr userDrawn="1"/>
        </p:nvSpPr>
        <p:spPr>
          <a:xfrm>
            <a:off x="273556" y="4809643"/>
            <a:ext cx="2292615" cy="200055"/>
          </a:xfrm>
          <a:prstGeom prst="rect">
            <a:avLst/>
          </a:prstGeom>
          <a:noFill/>
        </p:spPr>
        <p:txBody>
          <a:bodyPr wrap="none" rtlCol="0">
            <a:spAutoFit/>
          </a:bodyPr>
          <a:lstStyle/>
          <a:p>
            <a:r>
              <a:rPr lang="en-US" sz="700" dirty="0">
                <a:solidFill>
                  <a:schemeClr val="bg1">
                    <a:lumMod val="50000"/>
                  </a:schemeClr>
                </a:solidFill>
                <a:latin typeface="Calibri" panose="020F0502020204030204" pitchFamily="34" charset="0"/>
                <a:cs typeface="Calibri" panose="020F0502020204030204" pitchFamily="34" charset="0"/>
              </a:rPr>
              <a:t>Eightfold</a:t>
            </a:r>
            <a:r>
              <a:rPr lang="en-US" sz="700" baseline="30000" dirty="0">
                <a:solidFill>
                  <a:schemeClr val="bg1">
                    <a:lumMod val="50000"/>
                  </a:schemeClr>
                </a:solidFill>
                <a:latin typeface="Calibri" panose="020F0502020204030204" pitchFamily="34" charset="0"/>
                <a:cs typeface="Calibri" panose="020F0502020204030204" pitchFamily="34" charset="0"/>
              </a:rPr>
              <a:t>®</a:t>
            </a:r>
            <a:r>
              <a:rPr lang="en-US" sz="700" baseline="0" dirty="0">
                <a:solidFill>
                  <a:schemeClr val="bg1">
                    <a:lumMod val="50000"/>
                  </a:schemeClr>
                </a:solidFill>
                <a:latin typeface="Calibri" panose="020F0502020204030204" pitchFamily="34" charset="0"/>
                <a:cs typeface="Calibri" panose="020F0502020204030204" pitchFamily="34" charset="0"/>
              </a:rPr>
              <a:t> Confidential. Copyright© 2019, Eightfold AI Inc.</a:t>
            </a:r>
            <a:endParaRPr lang="en-US" sz="700" baseline="30000"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099139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extLst>
    <p:ext uri="{DCECCB84-F9BA-43D5-87BE-67443E8EF086}">
      <p15:sldGuideLst xmlns:p15="http://schemas.microsoft.com/office/powerpoint/2012/main">
        <p15:guide id="1" orient="horz" pos="1620">
          <p15:clr>
            <a:srgbClr val="FBAE40"/>
          </p15:clr>
        </p15:guide>
        <p15:guide id="2" pos="19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15663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9" r:id="rId3"/>
    <p:sldLayoutId id="2147483688" r:id="rId4"/>
    <p:sldLayoutId id="2147483671" r:id="rId5"/>
    <p:sldLayoutId id="2147483667" r:id="rId6"/>
    <p:sldLayoutId id="2147483670" r:id="rId7"/>
    <p:sldLayoutId id="2147483687" r:id="rId8"/>
  </p:sldLayoutIdLst>
  <mc:AlternateContent xmlns:mc="http://schemas.openxmlformats.org/markup-compatibility/2006" xmlns:p14="http://schemas.microsoft.com/office/powerpoint/2010/main">
    <mc:Choice Requires="p14">
      <p:transition p14:dur="250"/>
    </mc:Choice>
    <mc:Fallback xmlns="">
      <p:transition/>
    </mc:Fallback>
  </mc:AlternateContent>
  <p:hf hdr="0" dt="0"/>
  <p:txStyles>
    <p:titleStyle>
      <a:lvl1pPr algn="l" defTabSz="685800" rtl="0" eaLnBrk="1" latinLnBrk="0" hangingPunct="1">
        <a:lnSpc>
          <a:spcPct val="90000"/>
        </a:lnSpc>
        <a:spcBef>
          <a:spcPct val="0"/>
        </a:spcBef>
        <a:buNone/>
        <a:defRPr sz="3300" kern="1200">
          <a:solidFill>
            <a:srgbClr val="323E48"/>
          </a:solidFill>
          <a:latin typeface="+mn-lt"/>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323E48"/>
          </a:solidFill>
          <a:latin typeface="+mn-lt"/>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323E48"/>
          </a:solidFill>
          <a:latin typeface="+mn-lt"/>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323E48"/>
          </a:solidFill>
          <a:latin typeface="+mn-lt"/>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323E48"/>
          </a:solidFill>
          <a:latin typeface="+mn-lt"/>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323E48"/>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xml"/><Relationship Id="rId7" Type="http://schemas.openxmlformats.org/officeDocument/2006/relationships/image" Target="../media/image14.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5.png"/><Relationship Id="rId4" Type="http://schemas.openxmlformats.org/officeDocument/2006/relationships/slideLayout" Target="../slideLayouts/slideLayout3.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tags" Target="../tags/tag18.xml"/><Relationship Id="rId7" Type="http://schemas.openxmlformats.org/officeDocument/2006/relationships/image" Target="../media/image16.jpeg"/><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image" Target="../media/image14.emf"/><Relationship Id="rId11" Type="http://schemas.openxmlformats.org/officeDocument/2006/relationships/image" Target="../media/image35.png"/><Relationship Id="rId5" Type="http://schemas.openxmlformats.org/officeDocument/2006/relationships/oleObject" Target="../embeddings/oleObject1.bin"/><Relationship Id="rId10" Type="http://schemas.openxmlformats.org/officeDocument/2006/relationships/image" Target="../media/image22.emf"/><Relationship Id="rId4" Type="http://schemas.openxmlformats.org/officeDocument/2006/relationships/slideLayout" Target="../slideLayouts/slideLayout2.xml"/><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5.emf"/><Relationship Id="rId13" Type="http://schemas.openxmlformats.org/officeDocument/2006/relationships/image" Target="../media/image22.emf"/><Relationship Id="rId3" Type="http://schemas.openxmlformats.org/officeDocument/2006/relationships/tags" Target="../tags/tag20.xml"/><Relationship Id="rId7" Type="http://schemas.openxmlformats.org/officeDocument/2006/relationships/image" Target="../media/image44.emf"/><Relationship Id="rId12" Type="http://schemas.openxmlformats.org/officeDocument/2006/relationships/image" Target="../media/image47.emf"/><Relationship Id="rId2" Type="http://schemas.openxmlformats.org/officeDocument/2006/relationships/tags" Target="../tags/tag19.xml"/><Relationship Id="rId1" Type="http://schemas.openxmlformats.org/officeDocument/2006/relationships/vmlDrawing" Target="../drawings/vmlDrawing10.vml"/><Relationship Id="rId6" Type="http://schemas.openxmlformats.org/officeDocument/2006/relationships/image" Target="../media/image43.emf"/><Relationship Id="rId11" Type="http://schemas.openxmlformats.org/officeDocument/2006/relationships/image" Target="../media/image14.emf"/><Relationship Id="rId5" Type="http://schemas.openxmlformats.org/officeDocument/2006/relationships/image" Target="../media/image16.jpeg"/><Relationship Id="rId10" Type="http://schemas.openxmlformats.org/officeDocument/2006/relationships/oleObject" Target="../embeddings/oleObject1.bin"/><Relationship Id="rId4" Type="http://schemas.openxmlformats.org/officeDocument/2006/relationships/slideLayout" Target="../slideLayouts/slideLayout2.xml"/><Relationship Id="rId9" Type="http://schemas.openxmlformats.org/officeDocument/2006/relationships/image" Target="../media/image46.emf"/></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oleObject" Target="../embeddings/oleObject1.bin"/><Relationship Id="rId3" Type="http://schemas.openxmlformats.org/officeDocument/2006/relationships/tags" Target="../tags/tag22.xml"/><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22.emf"/><Relationship Id="rId2" Type="http://schemas.openxmlformats.org/officeDocument/2006/relationships/tags" Target="../tags/tag21.xml"/><Relationship Id="rId16" Type="http://schemas.openxmlformats.org/officeDocument/2006/relationships/image" Target="../media/image55.emf"/><Relationship Id="rId1" Type="http://schemas.openxmlformats.org/officeDocument/2006/relationships/vmlDrawing" Target="../drawings/vmlDrawing11.vml"/><Relationship Id="rId6" Type="http://schemas.openxmlformats.org/officeDocument/2006/relationships/image" Target="../media/image16.jpeg"/><Relationship Id="rId11" Type="http://schemas.openxmlformats.org/officeDocument/2006/relationships/image" Target="../media/image52.png"/><Relationship Id="rId5" Type="http://schemas.openxmlformats.org/officeDocument/2006/relationships/notesSlide" Target="../notesSlides/notesSlide1.xml"/><Relationship Id="rId15" Type="http://schemas.openxmlformats.org/officeDocument/2006/relationships/image" Target="../media/image54.emf"/><Relationship Id="rId10" Type="http://schemas.openxmlformats.org/officeDocument/2006/relationships/image" Target="../media/image51.png"/><Relationship Id="rId4" Type="http://schemas.openxmlformats.org/officeDocument/2006/relationships/slideLayout" Target="../slideLayouts/slideLayout2.xml"/><Relationship Id="rId9" Type="http://schemas.openxmlformats.org/officeDocument/2006/relationships/image" Target="../media/image50.png"/><Relationship Id="rId14" Type="http://schemas.openxmlformats.org/officeDocument/2006/relationships/image" Target="../media/image14.emf"/></Relationships>
</file>

<file path=ppt/slides/_rels/slide13.xml.rels><?xml version="1.0" encoding="UTF-8" standalone="yes"?>
<Relationships xmlns="http://schemas.openxmlformats.org/package/2006/relationships"><Relationship Id="rId8" Type="http://schemas.openxmlformats.org/officeDocument/2006/relationships/image" Target="../media/image58.emf"/><Relationship Id="rId13" Type="http://schemas.openxmlformats.org/officeDocument/2006/relationships/image" Target="../media/image60.emf"/><Relationship Id="rId3" Type="http://schemas.openxmlformats.org/officeDocument/2006/relationships/tags" Target="../tags/tag24.xml"/><Relationship Id="rId7" Type="http://schemas.openxmlformats.org/officeDocument/2006/relationships/image" Target="../media/image57.emf"/><Relationship Id="rId12" Type="http://schemas.openxmlformats.org/officeDocument/2006/relationships/image" Target="../media/image22.emf"/><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image" Target="../media/image56.emf"/><Relationship Id="rId11" Type="http://schemas.openxmlformats.org/officeDocument/2006/relationships/image" Target="../media/image14.emf"/><Relationship Id="rId5" Type="http://schemas.openxmlformats.org/officeDocument/2006/relationships/image" Target="../media/image16.jpeg"/><Relationship Id="rId10" Type="http://schemas.openxmlformats.org/officeDocument/2006/relationships/oleObject" Target="../embeddings/oleObject1.bin"/><Relationship Id="rId4" Type="http://schemas.openxmlformats.org/officeDocument/2006/relationships/slideLayout" Target="../slideLayouts/slideLayout2.xml"/><Relationship Id="rId9" Type="http://schemas.openxmlformats.org/officeDocument/2006/relationships/image" Target="../media/image59.emf"/></Relationships>
</file>

<file path=ppt/slides/_rels/slide14.xml.rels><?xml version="1.0" encoding="UTF-8" standalone="yes"?>
<Relationships xmlns="http://schemas.openxmlformats.org/package/2006/relationships"><Relationship Id="rId8" Type="http://schemas.openxmlformats.org/officeDocument/2006/relationships/image" Target="../media/image61.emf"/><Relationship Id="rId13" Type="http://schemas.openxmlformats.org/officeDocument/2006/relationships/image" Target="../media/image22.emf"/><Relationship Id="rId3" Type="http://schemas.openxmlformats.org/officeDocument/2006/relationships/tags" Target="../tags/tag26.xml"/><Relationship Id="rId7" Type="http://schemas.openxmlformats.org/officeDocument/2006/relationships/image" Target="../media/image16.jpeg"/><Relationship Id="rId12" Type="http://schemas.openxmlformats.org/officeDocument/2006/relationships/image" Target="../media/image65.emf"/><Relationship Id="rId2" Type="http://schemas.openxmlformats.org/officeDocument/2006/relationships/tags" Target="../tags/tag25.xml"/><Relationship Id="rId1" Type="http://schemas.openxmlformats.org/officeDocument/2006/relationships/vmlDrawing" Target="../drawings/vmlDrawing13.vml"/><Relationship Id="rId6" Type="http://schemas.openxmlformats.org/officeDocument/2006/relationships/image" Target="../media/image14.emf"/><Relationship Id="rId11" Type="http://schemas.openxmlformats.org/officeDocument/2006/relationships/image" Target="../media/image64.emf"/><Relationship Id="rId5" Type="http://schemas.openxmlformats.org/officeDocument/2006/relationships/oleObject" Target="../embeddings/oleObject1.bin"/><Relationship Id="rId10" Type="http://schemas.openxmlformats.org/officeDocument/2006/relationships/image" Target="../media/image63.emf"/><Relationship Id="rId4" Type="http://schemas.openxmlformats.org/officeDocument/2006/relationships/slideLayout" Target="../slideLayouts/slideLayout2.xml"/><Relationship Id="rId9" Type="http://schemas.openxmlformats.org/officeDocument/2006/relationships/image" Target="../media/image62.emf"/></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tags" Target="../tags/tag28.xml"/><Relationship Id="rId7" Type="http://schemas.openxmlformats.org/officeDocument/2006/relationships/image" Target="../media/image67.png"/><Relationship Id="rId12" Type="http://schemas.openxmlformats.org/officeDocument/2006/relationships/image" Target="../media/image22.emf"/><Relationship Id="rId2" Type="http://schemas.openxmlformats.org/officeDocument/2006/relationships/tags" Target="../tags/tag27.xml"/><Relationship Id="rId1" Type="http://schemas.openxmlformats.org/officeDocument/2006/relationships/vmlDrawing" Target="../drawings/vmlDrawing14.vml"/><Relationship Id="rId6" Type="http://schemas.openxmlformats.org/officeDocument/2006/relationships/image" Target="../media/image66.png"/><Relationship Id="rId11" Type="http://schemas.openxmlformats.org/officeDocument/2006/relationships/image" Target="../media/image69.emf"/><Relationship Id="rId5" Type="http://schemas.openxmlformats.org/officeDocument/2006/relationships/image" Target="../media/image16.jpeg"/><Relationship Id="rId10" Type="http://schemas.openxmlformats.org/officeDocument/2006/relationships/image" Target="../media/image14.emf"/><Relationship Id="rId4" Type="http://schemas.openxmlformats.org/officeDocument/2006/relationships/slideLayout" Target="../slideLayouts/slideLayout2.xml"/><Relationship Id="rId9"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8" Type="http://schemas.openxmlformats.org/officeDocument/2006/relationships/image" Target="../media/image70.emf"/><Relationship Id="rId13" Type="http://schemas.openxmlformats.org/officeDocument/2006/relationships/image" Target="../media/image75.emf"/><Relationship Id="rId3" Type="http://schemas.openxmlformats.org/officeDocument/2006/relationships/tags" Target="../tags/tag30.xml"/><Relationship Id="rId7" Type="http://schemas.openxmlformats.org/officeDocument/2006/relationships/image" Target="../media/image16.jpeg"/><Relationship Id="rId12" Type="http://schemas.openxmlformats.org/officeDocument/2006/relationships/image" Target="../media/image74.emf"/><Relationship Id="rId2" Type="http://schemas.openxmlformats.org/officeDocument/2006/relationships/tags" Target="../tags/tag29.xml"/><Relationship Id="rId1" Type="http://schemas.openxmlformats.org/officeDocument/2006/relationships/vmlDrawing" Target="../drawings/vmlDrawing15.vml"/><Relationship Id="rId6" Type="http://schemas.openxmlformats.org/officeDocument/2006/relationships/image" Target="../media/image14.emf"/><Relationship Id="rId11" Type="http://schemas.openxmlformats.org/officeDocument/2006/relationships/image" Target="../media/image73.png"/><Relationship Id="rId5" Type="http://schemas.openxmlformats.org/officeDocument/2006/relationships/oleObject" Target="../embeddings/oleObject1.bin"/><Relationship Id="rId10" Type="http://schemas.openxmlformats.org/officeDocument/2006/relationships/image" Target="../media/image72.png"/><Relationship Id="rId4" Type="http://schemas.openxmlformats.org/officeDocument/2006/relationships/slideLayout" Target="../slideLayouts/slideLayout2.xml"/><Relationship Id="rId9" Type="http://schemas.openxmlformats.org/officeDocument/2006/relationships/image" Target="../media/image71.png"/></Relationships>
</file>

<file path=ppt/slides/_rels/slide17.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tags" Target="../tags/tag32.xml"/><Relationship Id="rId7" Type="http://schemas.openxmlformats.org/officeDocument/2006/relationships/image" Target="../media/image14.emf"/><Relationship Id="rId2" Type="http://schemas.openxmlformats.org/officeDocument/2006/relationships/tags" Target="../tags/tag31.xml"/><Relationship Id="rId1" Type="http://schemas.openxmlformats.org/officeDocument/2006/relationships/vmlDrawing" Target="../drawings/vmlDrawing16.vml"/><Relationship Id="rId6" Type="http://schemas.openxmlformats.org/officeDocument/2006/relationships/oleObject" Target="../embeddings/oleObject1.bin"/><Relationship Id="rId11" Type="http://schemas.openxmlformats.org/officeDocument/2006/relationships/image" Target="../media/image22.emf"/><Relationship Id="rId5" Type="http://schemas.openxmlformats.org/officeDocument/2006/relationships/image" Target="../media/image16.jpeg"/><Relationship Id="rId10" Type="http://schemas.openxmlformats.org/officeDocument/2006/relationships/image" Target="../media/image78.png"/><Relationship Id="rId4" Type="http://schemas.openxmlformats.org/officeDocument/2006/relationships/slideLayout" Target="../slideLayouts/slideLayout2.xml"/><Relationship Id="rId9" Type="http://schemas.openxmlformats.org/officeDocument/2006/relationships/image" Target="../media/image77.png"/></Relationships>
</file>

<file path=ppt/slides/_rels/slide18.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vmlDrawing" Target="../drawings/vmlDrawing17.vml"/><Relationship Id="rId6" Type="http://schemas.openxmlformats.org/officeDocument/2006/relationships/image" Target="../media/image14.emf"/><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0.emf"/></Relationships>
</file>

<file path=ppt/slides/_rels/slide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4.emf"/><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image" Target="../media/image22.emf"/><Relationship Id="rId3" Type="http://schemas.openxmlformats.org/officeDocument/2006/relationships/tags" Target="../tags/tag6.xml"/><Relationship Id="rId7" Type="http://schemas.openxmlformats.org/officeDocument/2006/relationships/image" Target="../media/image14.emf"/><Relationship Id="rId12" Type="http://schemas.openxmlformats.org/officeDocument/2006/relationships/image" Target="../media/image21.png"/><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oleObject" Target="../embeddings/oleObject1.bin"/><Relationship Id="rId11" Type="http://schemas.openxmlformats.org/officeDocument/2006/relationships/image" Target="../media/image20.png"/><Relationship Id="rId5" Type="http://schemas.openxmlformats.org/officeDocument/2006/relationships/image" Target="../media/image16.jpeg"/><Relationship Id="rId10" Type="http://schemas.openxmlformats.org/officeDocument/2006/relationships/image" Target="../media/image19.png"/><Relationship Id="rId4" Type="http://schemas.openxmlformats.org/officeDocument/2006/relationships/slideLayout" Target="../slideLayouts/slideLayout2.xml"/><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emf"/><Relationship Id="rId3" Type="http://schemas.openxmlformats.org/officeDocument/2006/relationships/tags" Target="../tags/tag8.xml"/><Relationship Id="rId7" Type="http://schemas.openxmlformats.org/officeDocument/2006/relationships/image" Target="../media/image16.jpeg"/><Relationship Id="rId12" Type="http://schemas.openxmlformats.org/officeDocument/2006/relationships/image" Target="../media/image22.emf"/><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14.emf"/><Relationship Id="rId11" Type="http://schemas.openxmlformats.org/officeDocument/2006/relationships/image" Target="../media/image21.png"/><Relationship Id="rId5" Type="http://schemas.openxmlformats.org/officeDocument/2006/relationships/oleObject" Target="../embeddings/oleObject1.bin"/><Relationship Id="rId10" Type="http://schemas.openxmlformats.org/officeDocument/2006/relationships/image" Target="../media/image20.png"/><Relationship Id="rId4" Type="http://schemas.openxmlformats.org/officeDocument/2006/relationships/slideLayout" Target="../slideLayouts/slideLayout2.xml"/><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tags" Target="../tags/tag10.xml"/><Relationship Id="rId7" Type="http://schemas.openxmlformats.org/officeDocument/2006/relationships/image" Target="../media/image16.jpeg"/><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14.emf"/><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7.emf"/><Relationship Id="rId13" Type="http://schemas.openxmlformats.org/officeDocument/2006/relationships/image" Target="../media/image30.emf"/><Relationship Id="rId3" Type="http://schemas.openxmlformats.org/officeDocument/2006/relationships/tags" Target="../tags/tag12.xml"/><Relationship Id="rId7" Type="http://schemas.openxmlformats.org/officeDocument/2006/relationships/image" Target="../media/image26.emf"/><Relationship Id="rId12" Type="http://schemas.openxmlformats.org/officeDocument/2006/relationships/image" Target="../media/image29.emf"/><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image" Target="../media/image25.emf"/><Relationship Id="rId11" Type="http://schemas.openxmlformats.org/officeDocument/2006/relationships/image" Target="../media/image14.emf"/><Relationship Id="rId5" Type="http://schemas.openxmlformats.org/officeDocument/2006/relationships/image" Target="../media/image16.jpeg"/><Relationship Id="rId15" Type="http://schemas.openxmlformats.org/officeDocument/2006/relationships/image" Target="../media/image32.emf"/><Relationship Id="rId10" Type="http://schemas.openxmlformats.org/officeDocument/2006/relationships/oleObject" Target="../embeddings/oleObject1.bin"/><Relationship Id="rId4" Type="http://schemas.openxmlformats.org/officeDocument/2006/relationships/slideLayout" Target="../slideLayouts/slideLayout2.xml"/><Relationship Id="rId9" Type="http://schemas.openxmlformats.org/officeDocument/2006/relationships/image" Target="../media/image28.emf"/><Relationship Id="rId14" Type="http://schemas.openxmlformats.org/officeDocument/2006/relationships/image" Target="../media/image31.emf"/></Relationships>
</file>

<file path=ppt/slides/_rels/slide8.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tags" Target="../tags/tag14.xml"/><Relationship Id="rId7" Type="http://schemas.openxmlformats.org/officeDocument/2006/relationships/oleObject" Target="../embeddings/oleObject1.bin"/><Relationship Id="rId12" Type="http://schemas.openxmlformats.org/officeDocument/2006/relationships/image" Target="../media/image36.emf"/><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image" Target="../media/image33.png"/><Relationship Id="rId11" Type="http://schemas.openxmlformats.org/officeDocument/2006/relationships/image" Target="../media/image35.png"/><Relationship Id="rId5" Type="http://schemas.openxmlformats.org/officeDocument/2006/relationships/image" Target="../media/image16.jpeg"/><Relationship Id="rId10" Type="http://schemas.openxmlformats.org/officeDocument/2006/relationships/image" Target="../media/image22.emf"/><Relationship Id="rId4" Type="http://schemas.openxmlformats.org/officeDocument/2006/relationships/slideLayout" Target="../slideLayouts/slideLayout2.xml"/><Relationship Id="rId9" Type="http://schemas.openxmlformats.org/officeDocument/2006/relationships/image" Target="../media/image34.emf"/></Relationships>
</file>

<file path=ppt/slides/_rels/slide9.xml.rels><?xml version="1.0" encoding="UTF-8" standalone="yes"?>
<Relationships xmlns="http://schemas.openxmlformats.org/package/2006/relationships"><Relationship Id="rId8" Type="http://schemas.openxmlformats.org/officeDocument/2006/relationships/image" Target="../media/image39.emf"/><Relationship Id="rId13" Type="http://schemas.openxmlformats.org/officeDocument/2006/relationships/image" Target="../media/image22.emf"/><Relationship Id="rId3" Type="http://schemas.openxmlformats.org/officeDocument/2006/relationships/tags" Target="../tags/tag16.xml"/><Relationship Id="rId7" Type="http://schemas.openxmlformats.org/officeDocument/2006/relationships/image" Target="../media/image38.emf"/><Relationship Id="rId12" Type="http://schemas.openxmlformats.org/officeDocument/2006/relationships/image" Target="../media/image41.emf"/><Relationship Id="rId2" Type="http://schemas.openxmlformats.org/officeDocument/2006/relationships/tags" Target="../tags/tag15.xml"/><Relationship Id="rId1" Type="http://schemas.openxmlformats.org/officeDocument/2006/relationships/vmlDrawing" Target="../drawings/vmlDrawing8.vml"/><Relationship Id="rId6" Type="http://schemas.openxmlformats.org/officeDocument/2006/relationships/image" Target="../media/image37.emf"/><Relationship Id="rId11" Type="http://schemas.openxmlformats.org/officeDocument/2006/relationships/image" Target="../media/image14.emf"/><Relationship Id="rId5" Type="http://schemas.openxmlformats.org/officeDocument/2006/relationships/image" Target="../media/image16.jpeg"/><Relationship Id="rId10" Type="http://schemas.openxmlformats.org/officeDocument/2006/relationships/oleObject" Target="../embeddings/oleObject1.bin"/><Relationship Id="rId4" Type="http://schemas.openxmlformats.org/officeDocument/2006/relationships/slideLayout" Target="../slideLayouts/slideLayout2.xml"/><Relationship Id="rId9" Type="http://schemas.openxmlformats.org/officeDocument/2006/relationships/image" Target="../media/image4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3BA5FEE-B277-B343-BE20-7FD2D83B7B90}"/>
              </a:ext>
            </a:extLst>
          </p:cNvPr>
          <p:cNvSpPr/>
          <p:nvPr/>
        </p:nvSpPr>
        <p:spPr>
          <a:xfrm>
            <a:off x="0" y="0"/>
            <a:ext cx="9144000" cy="5143500"/>
          </a:xfrm>
          <a:prstGeom prst="rect">
            <a:avLst/>
          </a:prstGeom>
          <a:solidFill>
            <a:srgbClr val="2C8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E519B73D-C958-FF49-A745-4578E89B9818}"/>
              </a:ext>
            </a:extLst>
          </p:cNvPr>
          <p:cNvPicPr>
            <a:picLocks noChangeAspect="1"/>
          </p:cNvPicPr>
          <p:nvPr/>
        </p:nvPicPr>
        <p:blipFill>
          <a:blip r:embed="rId5"/>
          <a:stretch>
            <a:fillRect/>
          </a:stretch>
        </p:blipFill>
        <p:spPr>
          <a:xfrm>
            <a:off x="798504" y="0"/>
            <a:ext cx="7304095" cy="4413506"/>
          </a:xfrm>
          <a:prstGeom prst="rect">
            <a:avLst/>
          </a:prstGeom>
        </p:spPr>
      </p:pic>
      <p:sp>
        <p:nvSpPr>
          <p:cNvPr id="9" name="Rectangle 8">
            <a:extLst>
              <a:ext uri="{FF2B5EF4-FFF2-40B4-BE49-F238E27FC236}">
                <a16:creationId xmlns:a16="http://schemas.microsoft.com/office/drawing/2014/main" id="{65F279FD-09A4-ED4A-9097-F695FE931BFA}"/>
              </a:ext>
            </a:extLst>
          </p:cNvPr>
          <p:cNvSpPr/>
          <p:nvPr/>
        </p:nvSpPr>
        <p:spPr>
          <a:xfrm>
            <a:off x="0" y="4368800"/>
            <a:ext cx="9144000" cy="62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Object 11" hidden="1">
            <a:extLst>
              <a:ext uri="{FF2B5EF4-FFF2-40B4-BE49-F238E27FC236}">
                <a16:creationId xmlns:a16="http://schemas.microsoft.com/office/drawing/2014/main" id="{D07BCDF1-0877-49AD-A1E0-5C3085E3B59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626" name="think-cell Slide" r:id="rId6" imgW="347" imgH="348" progId="TCLayout.ActiveDocument.1">
                  <p:embed/>
                </p:oleObj>
              </mc:Choice>
              <mc:Fallback>
                <p:oleObj name="think-cell Slide" r:id="rId6" imgW="347" imgH="348" progId="TCLayout.ActiveDocument.1">
                  <p:embed/>
                  <p:pic>
                    <p:nvPicPr>
                      <p:cNvPr id="12" name="Object 11" hidden="1">
                        <a:extLst>
                          <a:ext uri="{FF2B5EF4-FFF2-40B4-BE49-F238E27FC236}">
                            <a16:creationId xmlns:a16="http://schemas.microsoft.com/office/drawing/2014/main" id="{D07BCDF1-0877-49AD-A1E0-5C3085E3B59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9DD91CCE-8B9C-4F3F-86CA-EE2F9B3F9F2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3000" b="1" dirty="0">
              <a:latin typeface="Calibri" panose="020F0502020204030204" pitchFamily="34" charset="0"/>
              <a:cs typeface="Calibri" panose="020F0502020204030204" pitchFamily="34" charset="0"/>
              <a:sym typeface="Calibri" panose="020F0502020204030204" pitchFamily="34" charset="0"/>
            </a:endParaRPr>
          </a:p>
        </p:txBody>
      </p:sp>
      <p:pic>
        <p:nvPicPr>
          <p:cNvPr id="10" name="Picture 9" descr="eightfold_logo.png">
            <a:extLst>
              <a:ext uri="{FF2B5EF4-FFF2-40B4-BE49-F238E27FC236}">
                <a16:creationId xmlns:a16="http://schemas.microsoft.com/office/drawing/2014/main" id="{D3899A0F-4BA6-2C46-9982-BE627EF5E55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024966" y="4582475"/>
            <a:ext cx="1235989" cy="223648"/>
          </a:xfrm>
          <a:prstGeom prst="rect">
            <a:avLst/>
          </a:prstGeom>
        </p:spPr>
      </p:pic>
      <p:pic>
        <p:nvPicPr>
          <p:cNvPr id="13" name="Picture 12">
            <a:extLst>
              <a:ext uri="{FF2B5EF4-FFF2-40B4-BE49-F238E27FC236}">
                <a16:creationId xmlns:a16="http://schemas.microsoft.com/office/drawing/2014/main" id="{02DFAB35-A611-0145-A9FD-86D45CD4CB01}"/>
              </a:ext>
            </a:extLst>
          </p:cNvPr>
          <p:cNvPicPr>
            <a:picLocks noChangeAspect="1"/>
          </p:cNvPicPr>
          <p:nvPr/>
        </p:nvPicPr>
        <p:blipFill>
          <a:blip r:embed="rId9"/>
          <a:stretch>
            <a:fillRect/>
          </a:stretch>
        </p:blipFill>
        <p:spPr>
          <a:xfrm>
            <a:off x="7450804" y="4517615"/>
            <a:ext cx="1112010" cy="338815"/>
          </a:xfrm>
          <a:prstGeom prst="rect">
            <a:avLst/>
          </a:prstGeom>
        </p:spPr>
      </p:pic>
      <p:sp>
        <p:nvSpPr>
          <p:cNvPr id="8" name="TextBox 7">
            <a:extLst>
              <a:ext uri="{FF2B5EF4-FFF2-40B4-BE49-F238E27FC236}">
                <a16:creationId xmlns:a16="http://schemas.microsoft.com/office/drawing/2014/main" id="{5D7C73C6-EFB8-8345-A19A-D30967A07209}"/>
              </a:ext>
            </a:extLst>
          </p:cNvPr>
          <p:cNvSpPr txBox="1"/>
          <p:nvPr/>
        </p:nvSpPr>
        <p:spPr>
          <a:xfrm>
            <a:off x="2136536" y="2959100"/>
            <a:ext cx="6308138" cy="1077218"/>
          </a:xfrm>
          <a:prstGeom prst="rect">
            <a:avLst/>
          </a:prstGeom>
          <a:noFill/>
        </p:spPr>
        <p:txBody>
          <a:bodyPr wrap="none" rtlCol="0">
            <a:spAutoFit/>
          </a:bodyPr>
          <a:lstStyle/>
          <a:p>
            <a:pPr algn="r"/>
            <a:r>
              <a:rPr lang="en-US" sz="3200" dirty="0">
                <a:solidFill>
                  <a:schemeClr val="bg1"/>
                </a:solidFill>
                <a:latin typeface="Helvetica" pitchFamily="2" charset="0"/>
              </a:rPr>
              <a:t>Talent Intelligence And </a:t>
            </a:r>
          </a:p>
          <a:p>
            <a:pPr algn="r"/>
            <a:r>
              <a:rPr lang="en-US" sz="3200" dirty="0">
                <a:solidFill>
                  <a:schemeClr val="bg1"/>
                </a:solidFill>
                <a:latin typeface="Helvetica" pitchFamily="2" charset="0"/>
              </a:rPr>
              <a:t>Management Report 2019-2020 </a:t>
            </a:r>
          </a:p>
        </p:txBody>
      </p:sp>
    </p:spTree>
    <p:extLst>
      <p:ext uri="{BB962C8B-B14F-4D97-AF65-F5344CB8AC3E}">
        <p14:creationId xmlns:p14="http://schemas.microsoft.com/office/powerpoint/2010/main" val="2805342753"/>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D07BCDF1-0877-49AD-A1E0-5C3085E3B59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038" name="think-cell Slide" r:id="rId5" imgW="347" imgH="348" progId="TCLayout.ActiveDocument.1">
                  <p:embed/>
                </p:oleObj>
              </mc:Choice>
              <mc:Fallback>
                <p:oleObj name="think-cell Slide" r:id="rId5" imgW="347" imgH="348" progId="TCLayout.ActiveDocument.1">
                  <p:embed/>
                  <p:pic>
                    <p:nvPicPr>
                      <p:cNvPr id="12" name="Object 11" hidden="1">
                        <a:extLst>
                          <a:ext uri="{FF2B5EF4-FFF2-40B4-BE49-F238E27FC236}">
                            <a16:creationId xmlns:a16="http://schemas.microsoft.com/office/drawing/2014/main" id="{D07BCDF1-0877-49AD-A1E0-5C3085E3B59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9DD91CCE-8B9C-4F3F-86CA-EE2F9B3F9F2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3000" b="1" dirty="0">
              <a:latin typeface="Calibri" panose="020F0502020204030204" pitchFamily="34" charset="0"/>
              <a:cs typeface="Calibri" panose="020F0502020204030204" pitchFamily="34" charset="0"/>
              <a:sym typeface="Calibri" panose="020F0502020204030204" pitchFamily="34" charset="0"/>
            </a:endParaRPr>
          </a:p>
        </p:txBody>
      </p:sp>
      <p:sp>
        <p:nvSpPr>
          <p:cNvPr id="5" name="Content Placeholder 4">
            <a:extLst>
              <a:ext uri="{FF2B5EF4-FFF2-40B4-BE49-F238E27FC236}">
                <a16:creationId xmlns:a16="http://schemas.microsoft.com/office/drawing/2014/main" id="{FC43938F-CDAB-114C-B814-53DB87B3AA05}"/>
              </a:ext>
            </a:extLst>
          </p:cNvPr>
          <p:cNvSpPr>
            <a:spLocks noGrp="1"/>
          </p:cNvSpPr>
          <p:nvPr>
            <p:ph idx="4294967295"/>
          </p:nvPr>
        </p:nvSpPr>
        <p:spPr>
          <a:xfrm>
            <a:off x="306467" y="225642"/>
            <a:ext cx="8531065" cy="3263504"/>
          </a:xfrm>
        </p:spPr>
        <p:txBody>
          <a:bodyPr>
            <a:normAutofit/>
          </a:bodyPr>
          <a:lstStyle/>
          <a:p>
            <a:pPr marL="0" indent="0">
              <a:buNone/>
            </a:pPr>
            <a:r>
              <a:rPr lang="en-US" sz="2200" dirty="0">
                <a:latin typeface="Varela Round" panose="02000000000000000000" pitchFamily="2" charset="0"/>
              </a:rPr>
              <a:t>Job Hopping Continues To Increase</a:t>
            </a:r>
          </a:p>
          <a:p>
            <a:pPr marL="0" indent="0">
              <a:buNone/>
            </a:pPr>
            <a:r>
              <a:rPr lang="en-US" sz="1000" dirty="0">
                <a:latin typeface="Varela Round" panose="02000000000000000000" pitchFamily="2" charset="0"/>
              </a:rPr>
              <a:t>Frequent switching of employers, or “job hopping,” is on the rise. Employees are switching jobs often because they can’t find motivating career paths within their companies and their companies aren’t turning their focus on internal mobility into effective and scalable solutions. </a:t>
            </a:r>
            <a:r>
              <a:rPr lang="en-US" sz="1000" b="1" dirty="0">
                <a:latin typeface="Varela Round" panose="02000000000000000000" pitchFamily="2" charset="0"/>
              </a:rPr>
              <a:t>Unfortunately, internal mobility has not received enough investment and attention, worsening the talent crisis.</a:t>
            </a:r>
          </a:p>
        </p:txBody>
      </p:sp>
      <p:pic>
        <p:nvPicPr>
          <p:cNvPr id="6" name="Picture 5">
            <a:extLst>
              <a:ext uri="{FF2B5EF4-FFF2-40B4-BE49-F238E27FC236}">
                <a16:creationId xmlns:a16="http://schemas.microsoft.com/office/drawing/2014/main" id="{AD7386E3-1398-5B46-A3E5-DFDFD679ED33}"/>
              </a:ext>
            </a:extLst>
          </p:cNvPr>
          <p:cNvPicPr>
            <a:picLocks noChangeAspect="1"/>
          </p:cNvPicPr>
          <p:nvPr/>
        </p:nvPicPr>
        <p:blipFill>
          <a:blip r:embed="rId7"/>
          <a:stretch>
            <a:fillRect/>
          </a:stretch>
        </p:blipFill>
        <p:spPr>
          <a:xfrm>
            <a:off x="0" y="1617582"/>
            <a:ext cx="9144000" cy="2991611"/>
          </a:xfrm>
          <a:prstGeom prst="rect">
            <a:avLst/>
          </a:prstGeom>
        </p:spPr>
      </p:pic>
      <p:sp>
        <p:nvSpPr>
          <p:cNvPr id="7" name="Rectangle 6">
            <a:extLst>
              <a:ext uri="{FF2B5EF4-FFF2-40B4-BE49-F238E27FC236}">
                <a16:creationId xmlns:a16="http://schemas.microsoft.com/office/drawing/2014/main" id="{53C481F5-9F34-5B46-B541-11B45051C64D}"/>
              </a:ext>
            </a:extLst>
          </p:cNvPr>
          <p:cNvSpPr/>
          <p:nvPr/>
        </p:nvSpPr>
        <p:spPr>
          <a:xfrm>
            <a:off x="640081" y="1820677"/>
            <a:ext cx="2325317" cy="307777"/>
          </a:xfrm>
          <a:prstGeom prst="rect">
            <a:avLst/>
          </a:prstGeom>
        </p:spPr>
        <p:txBody>
          <a:bodyPr wrap="none">
            <a:spAutoFit/>
          </a:bodyPr>
          <a:lstStyle/>
          <a:p>
            <a:r>
              <a:rPr lang="en-US" sz="1400" dirty="0">
                <a:latin typeface="VarelaRound"/>
              </a:rPr>
              <a:t>CEO &amp; CHRO Survey Findings </a:t>
            </a:r>
            <a:endParaRPr lang="en-US" dirty="0"/>
          </a:p>
        </p:txBody>
      </p:sp>
      <p:pic>
        <p:nvPicPr>
          <p:cNvPr id="8" name="Picture 7">
            <a:extLst>
              <a:ext uri="{FF2B5EF4-FFF2-40B4-BE49-F238E27FC236}">
                <a16:creationId xmlns:a16="http://schemas.microsoft.com/office/drawing/2014/main" id="{8FEAE6C6-7944-B644-BE2C-EA245B25B40C}"/>
              </a:ext>
            </a:extLst>
          </p:cNvPr>
          <p:cNvPicPr>
            <a:picLocks noChangeAspect="1"/>
          </p:cNvPicPr>
          <p:nvPr/>
        </p:nvPicPr>
        <p:blipFill>
          <a:blip r:embed="rId8"/>
          <a:stretch>
            <a:fillRect/>
          </a:stretch>
        </p:blipFill>
        <p:spPr>
          <a:xfrm>
            <a:off x="515620" y="1688596"/>
            <a:ext cx="274361" cy="596025"/>
          </a:xfrm>
          <a:prstGeom prst="rect">
            <a:avLst/>
          </a:prstGeom>
        </p:spPr>
      </p:pic>
      <p:pic>
        <p:nvPicPr>
          <p:cNvPr id="2" name="Picture 1">
            <a:extLst>
              <a:ext uri="{FF2B5EF4-FFF2-40B4-BE49-F238E27FC236}">
                <a16:creationId xmlns:a16="http://schemas.microsoft.com/office/drawing/2014/main" id="{90F5E362-E8BD-C041-A242-34680580B6D4}"/>
              </a:ext>
            </a:extLst>
          </p:cNvPr>
          <p:cNvPicPr>
            <a:picLocks noChangeAspect="1"/>
          </p:cNvPicPr>
          <p:nvPr/>
        </p:nvPicPr>
        <p:blipFill>
          <a:blip r:embed="rId9"/>
          <a:stretch>
            <a:fillRect/>
          </a:stretch>
        </p:blipFill>
        <p:spPr>
          <a:xfrm>
            <a:off x="985519" y="2553797"/>
            <a:ext cx="3657600" cy="1823924"/>
          </a:xfrm>
          <a:prstGeom prst="rect">
            <a:avLst/>
          </a:prstGeom>
        </p:spPr>
      </p:pic>
      <p:pic>
        <p:nvPicPr>
          <p:cNvPr id="10" name="Picture 9">
            <a:extLst>
              <a:ext uri="{FF2B5EF4-FFF2-40B4-BE49-F238E27FC236}">
                <a16:creationId xmlns:a16="http://schemas.microsoft.com/office/drawing/2014/main" id="{5487ABEA-64CF-0645-8B26-61CB13CEA293}"/>
              </a:ext>
            </a:extLst>
          </p:cNvPr>
          <p:cNvPicPr>
            <a:picLocks noChangeAspect="1"/>
          </p:cNvPicPr>
          <p:nvPr/>
        </p:nvPicPr>
        <p:blipFill>
          <a:blip r:embed="rId10"/>
          <a:stretch>
            <a:fillRect/>
          </a:stretch>
        </p:blipFill>
        <p:spPr>
          <a:xfrm>
            <a:off x="3620144" y="4442539"/>
            <a:ext cx="2838431" cy="166967"/>
          </a:xfrm>
          <a:prstGeom prst="rect">
            <a:avLst/>
          </a:prstGeom>
        </p:spPr>
      </p:pic>
      <p:pic>
        <p:nvPicPr>
          <p:cNvPr id="3" name="Picture 2">
            <a:extLst>
              <a:ext uri="{FF2B5EF4-FFF2-40B4-BE49-F238E27FC236}">
                <a16:creationId xmlns:a16="http://schemas.microsoft.com/office/drawing/2014/main" id="{52A5D572-E237-5D4F-8E45-D91D8C79EEDA}"/>
              </a:ext>
            </a:extLst>
          </p:cNvPr>
          <p:cNvPicPr>
            <a:picLocks noChangeAspect="1"/>
          </p:cNvPicPr>
          <p:nvPr/>
        </p:nvPicPr>
        <p:blipFill>
          <a:blip r:embed="rId11"/>
          <a:stretch>
            <a:fillRect/>
          </a:stretch>
        </p:blipFill>
        <p:spPr>
          <a:xfrm>
            <a:off x="4875965" y="2553798"/>
            <a:ext cx="3657600" cy="1823923"/>
          </a:xfrm>
          <a:prstGeom prst="rect">
            <a:avLst/>
          </a:prstGeom>
        </p:spPr>
      </p:pic>
      <p:sp>
        <p:nvSpPr>
          <p:cNvPr id="13" name="TextBox 12">
            <a:extLst>
              <a:ext uri="{FF2B5EF4-FFF2-40B4-BE49-F238E27FC236}">
                <a16:creationId xmlns:a16="http://schemas.microsoft.com/office/drawing/2014/main" id="{06D3D624-0521-0C45-89D7-173BDF366E32}"/>
              </a:ext>
            </a:extLst>
          </p:cNvPr>
          <p:cNvSpPr txBox="1"/>
          <p:nvPr/>
        </p:nvSpPr>
        <p:spPr>
          <a:xfrm>
            <a:off x="1022827" y="2169925"/>
            <a:ext cx="3620292" cy="415498"/>
          </a:xfrm>
          <a:prstGeom prst="rect">
            <a:avLst/>
          </a:prstGeom>
          <a:noFill/>
        </p:spPr>
        <p:txBody>
          <a:bodyPr wrap="square" rtlCol="0">
            <a:spAutoFit/>
          </a:bodyPr>
          <a:lstStyle/>
          <a:p>
            <a:pPr algn="ctr"/>
            <a:endParaRPr lang="en-US" sz="1050" dirty="0">
              <a:latin typeface="Varela Round" panose="02000000000000000000" pitchFamily="2" charset="0"/>
            </a:endParaRPr>
          </a:p>
          <a:p>
            <a:pPr algn="ctr"/>
            <a:r>
              <a:rPr lang="en-US" sz="1050" dirty="0">
                <a:latin typeface="Varela Round" panose="02000000000000000000" pitchFamily="2" charset="0"/>
              </a:rPr>
              <a:t>Job hopping makes HR’s job more difficult </a:t>
            </a:r>
          </a:p>
        </p:txBody>
      </p:sp>
      <p:sp>
        <p:nvSpPr>
          <p:cNvPr id="14" name="TextBox 13">
            <a:extLst>
              <a:ext uri="{FF2B5EF4-FFF2-40B4-BE49-F238E27FC236}">
                <a16:creationId xmlns:a16="http://schemas.microsoft.com/office/drawing/2014/main" id="{4E5C83AA-A7B3-5544-9EBB-C98274F23F45}"/>
              </a:ext>
            </a:extLst>
          </p:cNvPr>
          <p:cNvSpPr txBox="1"/>
          <p:nvPr/>
        </p:nvSpPr>
        <p:spPr>
          <a:xfrm>
            <a:off x="4883627" y="2169925"/>
            <a:ext cx="3620292" cy="415498"/>
          </a:xfrm>
          <a:prstGeom prst="rect">
            <a:avLst/>
          </a:prstGeom>
          <a:noFill/>
        </p:spPr>
        <p:txBody>
          <a:bodyPr wrap="square" rtlCol="0">
            <a:spAutoFit/>
          </a:bodyPr>
          <a:lstStyle/>
          <a:p>
            <a:pPr algn="ctr"/>
            <a:endParaRPr lang="en-US" sz="1050" dirty="0">
              <a:latin typeface="Varela Round" panose="02000000000000000000" pitchFamily="2" charset="0"/>
            </a:endParaRPr>
          </a:p>
          <a:p>
            <a:pPr algn="ctr"/>
            <a:r>
              <a:rPr lang="en-US" sz="1050" dirty="0">
                <a:latin typeface="Varela Round" panose="02000000000000000000" pitchFamily="2" charset="0"/>
              </a:rPr>
              <a:t>Job hopping has increased over the last 5 years </a:t>
            </a:r>
          </a:p>
        </p:txBody>
      </p:sp>
    </p:spTree>
    <p:extLst>
      <p:ext uri="{BB962C8B-B14F-4D97-AF65-F5344CB8AC3E}">
        <p14:creationId xmlns:p14="http://schemas.microsoft.com/office/powerpoint/2010/main" val="3663073239"/>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1A3364-1DEB-2549-B550-245840D38C0B}"/>
              </a:ext>
            </a:extLst>
          </p:cNvPr>
          <p:cNvPicPr>
            <a:picLocks noChangeAspect="1"/>
          </p:cNvPicPr>
          <p:nvPr/>
        </p:nvPicPr>
        <p:blipFill>
          <a:blip r:embed="rId5"/>
          <a:stretch>
            <a:fillRect/>
          </a:stretch>
        </p:blipFill>
        <p:spPr>
          <a:xfrm rot="10800000">
            <a:off x="0" y="1617582"/>
            <a:ext cx="9144000" cy="2991611"/>
          </a:xfrm>
          <a:prstGeom prst="rect">
            <a:avLst/>
          </a:prstGeom>
        </p:spPr>
      </p:pic>
      <p:pic>
        <p:nvPicPr>
          <p:cNvPr id="2" name="Picture 1">
            <a:extLst>
              <a:ext uri="{FF2B5EF4-FFF2-40B4-BE49-F238E27FC236}">
                <a16:creationId xmlns:a16="http://schemas.microsoft.com/office/drawing/2014/main" id="{E8206CAB-1D8A-D343-93DE-27D2A2E63487}"/>
              </a:ext>
            </a:extLst>
          </p:cNvPr>
          <p:cNvPicPr>
            <a:picLocks noChangeAspect="1"/>
          </p:cNvPicPr>
          <p:nvPr/>
        </p:nvPicPr>
        <p:blipFill>
          <a:blip r:embed="rId6"/>
          <a:stretch>
            <a:fillRect/>
          </a:stretch>
        </p:blipFill>
        <p:spPr>
          <a:xfrm>
            <a:off x="1190470" y="2569292"/>
            <a:ext cx="1600200" cy="1600200"/>
          </a:xfrm>
          <a:prstGeom prst="rect">
            <a:avLst/>
          </a:prstGeom>
        </p:spPr>
      </p:pic>
      <p:pic>
        <p:nvPicPr>
          <p:cNvPr id="3" name="Picture 2">
            <a:extLst>
              <a:ext uri="{FF2B5EF4-FFF2-40B4-BE49-F238E27FC236}">
                <a16:creationId xmlns:a16="http://schemas.microsoft.com/office/drawing/2014/main" id="{6BCEC90C-53A1-044D-9D11-475C019172FC}"/>
              </a:ext>
            </a:extLst>
          </p:cNvPr>
          <p:cNvPicPr>
            <a:picLocks noChangeAspect="1"/>
          </p:cNvPicPr>
          <p:nvPr/>
        </p:nvPicPr>
        <p:blipFill>
          <a:blip r:embed="rId7"/>
          <a:stretch>
            <a:fillRect/>
          </a:stretch>
        </p:blipFill>
        <p:spPr>
          <a:xfrm>
            <a:off x="2958737" y="2569292"/>
            <a:ext cx="1600200" cy="1600200"/>
          </a:xfrm>
          <a:prstGeom prst="rect">
            <a:avLst/>
          </a:prstGeom>
        </p:spPr>
      </p:pic>
      <p:pic>
        <p:nvPicPr>
          <p:cNvPr id="4" name="Picture 3">
            <a:extLst>
              <a:ext uri="{FF2B5EF4-FFF2-40B4-BE49-F238E27FC236}">
                <a16:creationId xmlns:a16="http://schemas.microsoft.com/office/drawing/2014/main" id="{106669A2-542F-F74F-ACB2-AFCC562CF040}"/>
              </a:ext>
            </a:extLst>
          </p:cNvPr>
          <p:cNvPicPr>
            <a:picLocks noChangeAspect="1"/>
          </p:cNvPicPr>
          <p:nvPr/>
        </p:nvPicPr>
        <p:blipFill>
          <a:blip r:embed="rId8"/>
          <a:stretch>
            <a:fillRect/>
          </a:stretch>
        </p:blipFill>
        <p:spPr>
          <a:xfrm>
            <a:off x="4742671" y="2569292"/>
            <a:ext cx="1600200" cy="1600200"/>
          </a:xfrm>
          <a:prstGeom prst="rect">
            <a:avLst/>
          </a:prstGeom>
        </p:spPr>
      </p:pic>
      <p:pic>
        <p:nvPicPr>
          <p:cNvPr id="18" name="Picture 17">
            <a:extLst>
              <a:ext uri="{FF2B5EF4-FFF2-40B4-BE49-F238E27FC236}">
                <a16:creationId xmlns:a16="http://schemas.microsoft.com/office/drawing/2014/main" id="{FFF09E8F-36C1-F94C-9952-CD0C8C28FD6F}"/>
              </a:ext>
            </a:extLst>
          </p:cNvPr>
          <p:cNvPicPr>
            <a:picLocks noChangeAspect="1"/>
          </p:cNvPicPr>
          <p:nvPr/>
        </p:nvPicPr>
        <p:blipFill>
          <a:blip r:embed="rId9"/>
          <a:stretch>
            <a:fillRect/>
          </a:stretch>
        </p:blipFill>
        <p:spPr>
          <a:xfrm>
            <a:off x="6513273" y="2568980"/>
            <a:ext cx="1600200" cy="1600200"/>
          </a:xfrm>
          <a:prstGeom prst="rect">
            <a:avLst/>
          </a:prstGeom>
        </p:spPr>
      </p:pic>
      <p:graphicFrame>
        <p:nvGraphicFramePr>
          <p:cNvPr id="12" name="Object 11" hidden="1">
            <a:extLst>
              <a:ext uri="{FF2B5EF4-FFF2-40B4-BE49-F238E27FC236}">
                <a16:creationId xmlns:a16="http://schemas.microsoft.com/office/drawing/2014/main" id="{D07BCDF1-0877-49AD-A1E0-5C3085E3B59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61" name="think-cell Slide" r:id="rId10" imgW="347" imgH="348" progId="TCLayout.ActiveDocument.1">
                  <p:embed/>
                </p:oleObj>
              </mc:Choice>
              <mc:Fallback>
                <p:oleObj name="think-cell Slide" r:id="rId10" imgW="347" imgH="348" progId="TCLayout.ActiveDocument.1">
                  <p:embed/>
                  <p:pic>
                    <p:nvPicPr>
                      <p:cNvPr id="12" name="Object 11" hidden="1">
                        <a:extLst>
                          <a:ext uri="{FF2B5EF4-FFF2-40B4-BE49-F238E27FC236}">
                            <a16:creationId xmlns:a16="http://schemas.microsoft.com/office/drawing/2014/main" id="{D07BCDF1-0877-49AD-A1E0-5C3085E3B590}"/>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9DD91CCE-8B9C-4F3F-86CA-EE2F9B3F9F2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3000" b="1" dirty="0">
              <a:latin typeface="Calibri" panose="020F0502020204030204" pitchFamily="34" charset="0"/>
              <a:cs typeface="Calibri" panose="020F0502020204030204" pitchFamily="34" charset="0"/>
              <a:sym typeface="Calibri" panose="020F0502020204030204" pitchFamily="34" charset="0"/>
            </a:endParaRPr>
          </a:p>
        </p:txBody>
      </p:sp>
      <p:sp>
        <p:nvSpPr>
          <p:cNvPr id="5" name="Content Placeholder 4">
            <a:extLst>
              <a:ext uri="{FF2B5EF4-FFF2-40B4-BE49-F238E27FC236}">
                <a16:creationId xmlns:a16="http://schemas.microsoft.com/office/drawing/2014/main" id="{FC43938F-CDAB-114C-B814-53DB87B3AA05}"/>
              </a:ext>
            </a:extLst>
          </p:cNvPr>
          <p:cNvSpPr>
            <a:spLocks noGrp="1"/>
          </p:cNvSpPr>
          <p:nvPr>
            <p:ph idx="4294967295"/>
          </p:nvPr>
        </p:nvSpPr>
        <p:spPr>
          <a:xfrm>
            <a:off x="306467" y="225642"/>
            <a:ext cx="8604268" cy="3263504"/>
          </a:xfrm>
        </p:spPr>
        <p:txBody>
          <a:bodyPr>
            <a:normAutofit/>
          </a:bodyPr>
          <a:lstStyle/>
          <a:p>
            <a:pPr marL="0" indent="0">
              <a:buNone/>
            </a:pPr>
            <a:r>
              <a:rPr lang="en-US" sz="2200" dirty="0">
                <a:latin typeface="Varela Round" panose="02000000000000000000" pitchFamily="2" charset="0"/>
              </a:rPr>
              <a:t>Career Paths Motivate More Than 60% Of Employees</a:t>
            </a:r>
          </a:p>
          <a:p>
            <a:pPr marL="0" indent="0">
              <a:buNone/>
            </a:pPr>
            <a:r>
              <a:rPr lang="en-US" sz="1000" dirty="0">
                <a:latin typeface="Varela Round" panose="02000000000000000000" pitchFamily="2" charset="0"/>
              </a:rPr>
              <a:t>Most employees say that they would be motivated by better-defined career paths, yet most also say their companies do not provide clear career paths for them. Succession planning and other career development efforts are powerful strategies to motivate and retain employees. </a:t>
            </a:r>
            <a:r>
              <a:rPr lang="en-US" sz="1000" b="1" dirty="0">
                <a:latin typeface="Varela Round" panose="02000000000000000000" pitchFamily="2" charset="0"/>
              </a:rPr>
              <a:t>Companies need insight into the skills and potential of each employee so that they can offer personalized career paths at scale.</a:t>
            </a:r>
          </a:p>
        </p:txBody>
      </p:sp>
      <p:sp>
        <p:nvSpPr>
          <p:cNvPr id="8" name="Rectangle 7">
            <a:extLst>
              <a:ext uri="{FF2B5EF4-FFF2-40B4-BE49-F238E27FC236}">
                <a16:creationId xmlns:a16="http://schemas.microsoft.com/office/drawing/2014/main" id="{EA91DE63-E520-4F4C-9C96-EC4D5E8C195C}"/>
              </a:ext>
            </a:extLst>
          </p:cNvPr>
          <p:cNvSpPr/>
          <p:nvPr/>
        </p:nvSpPr>
        <p:spPr>
          <a:xfrm>
            <a:off x="1181189" y="1820677"/>
            <a:ext cx="2119939" cy="307777"/>
          </a:xfrm>
          <a:prstGeom prst="rect">
            <a:avLst/>
          </a:prstGeom>
        </p:spPr>
        <p:txBody>
          <a:bodyPr wrap="none">
            <a:spAutoFit/>
          </a:bodyPr>
          <a:lstStyle/>
          <a:p>
            <a:r>
              <a:rPr lang="en-US" sz="1400" dirty="0">
                <a:latin typeface="VarelaRound"/>
              </a:rPr>
              <a:t> Employee Survey Findings</a:t>
            </a:r>
            <a:endParaRPr lang="en-US" sz="1400" dirty="0"/>
          </a:p>
        </p:txBody>
      </p:sp>
      <p:pic>
        <p:nvPicPr>
          <p:cNvPr id="9" name="Picture 8">
            <a:extLst>
              <a:ext uri="{FF2B5EF4-FFF2-40B4-BE49-F238E27FC236}">
                <a16:creationId xmlns:a16="http://schemas.microsoft.com/office/drawing/2014/main" id="{7234E70D-2189-F640-A838-BE73EA740A03}"/>
              </a:ext>
            </a:extLst>
          </p:cNvPr>
          <p:cNvPicPr>
            <a:picLocks noChangeAspect="1"/>
          </p:cNvPicPr>
          <p:nvPr/>
        </p:nvPicPr>
        <p:blipFill>
          <a:blip r:embed="rId12"/>
          <a:stretch>
            <a:fillRect/>
          </a:stretch>
        </p:blipFill>
        <p:spPr>
          <a:xfrm>
            <a:off x="499509" y="1639076"/>
            <a:ext cx="760331" cy="628915"/>
          </a:xfrm>
          <a:prstGeom prst="rect">
            <a:avLst/>
          </a:prstGeom>
        </p:spPr>
      </p:pic>
      <p:pic>
        <p:nvPicPr>
          <p:cNvPr id="16" name="Picture 15">
            <a:extLst>
              <a:ext uri="{FF2B5EF4-FFF2-40B4-BE49-F238E27FC236}">
                <a16:creationId xmlns:a16="http://schemas.microsoft.com/office/drawing/2014/main" id="{47A70A3B-4408-7A47-92A7-648CBDCFE428}"/>
              </a:ext>
            </a:extLst>
          </p:cNvPr>
          <p:cNvPicPr>
            <a:picLocks noChangeAspect="1"/>
          </p:cNvPicPr>
          <p:nvPr/>
        </p:nvPicPr>
        <p:blipFill>
          <a:blip r:embed="rId13"/>
          <a:stretch>
            <a:fillRect/>
          </a:stretch>
        </p:blipFill>
        <p:spPr>
          <a:xfrm>
            <a:off x="3620144" y="4442539"/>
            <a:ext cx="2838431" cy="166967"/>
          </a:xfrm>
          <a:prstGeom prst="rect">
            <a:avLst/>
          </a:prstGeom>
        </p:spPr>
      </p:pic>
      <p:sp>
        <p:nvSpPr>
          <p:cNvPr id="17" name="TextBox 16">
            <a:extLst>
              <a:ext uri="{FF2B5EF4-FFF2-40B4-BE49-F238E27FC236}">
                <a16:creationId xmlns:a16="http://schemas.microsoft.com/office/drawing/2014/main" id="{E58B825C-4EAC-4445-B224-FEA7B1EDCEB4}"/>
              </a:ext>
            </a:extLst>
          </p:cNvPr>
          <p:cNvSpPr txBox="1"/>
          <p:nvPr/>
        </p:nvSpPr>
        <p:spPr>
          <a:xfrm>
            <a:off x="853440" y="2281302"/>
            <a:ext cx="7410994" cy="253916"/>
          </a:xfrm>
          <a:prstGeom prst="rect">
            <a:avLst/>
          </a:prstGeom>
          <a:noFill/>
        </p:spPr>
        <p:txBody>
          <a:bodyPr wrap="square" rtlCol="0">
            <a:spAutoFit/>
          </a:bodyPr>
          <a:lstStyle/>
          <a:p>
            <a:pPr algn="ctr"/>
            <a:r>
              <a:rPr lang="en-US" sz="1050" dirty="0">
                <a:latin typeface="Varela Round" panose="02000000000000000000" pitchFamily="2" charset="0"/>
              </a:rPr>
              <a:t>I would be more motivated if I had a clearer career path </a:t>
            </a:r>
          </a:p>
        </p:txBody>
      </p:sp>
    </p:spTree>
    <p:extLst>
      <p:ext uri="{BB962C8B-B14F-4D97-AF65-F5344CB8AC3E}">
        <p14:creationId xmlns:p14="http://schemas.microsoft.com/office/powerpoint/2010/main" val="3152136812"/>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62112E-2F02-EA43-91E4-F0EE8C016279}"/>
              </a:ext>
            </a:extLst>
          </p:cNvPr>
          <p:cNvPicPr>
            <a:picLocks noChangeAspect="1"/>
          </p:cNvPicPr>
          <p:nvPr/>
        </p:nvPicPr>
        <p:blipFill>
          <a:blip r:embed="rId6"/>
          <a:stretch>
            <a:fillRect/>
          </a:stretch>
        </p:blipFill>
        <p:spPr>
          <a:xfrm>
            <a:off x="0" y="1617582"/>
            <a:ext cx="9144000" cy="2991611"/>
          </a:xfrm>
          <a:prstGeom prst="rect">
            <a:avLst/>
          </a:prstGeom>
        </p:spPr>
      </p:pic>
      <p:pic>
        <p:nvPicPr>
          <p:cNvPr id="3" name="Picture 2">
            <a:extLst>
              <a:ext uri="{FF2B5EF4-FFF2-40B4-BE49-F238E27FC236}">
                <a16:creationId xmlns:a16="http://schemas.microsoft.com/office/drawing/2014/main" id="{0245D86C-47ED-6143-9612-C7BDFD041E29}"/>
              </a:ext>
            </a:extLst>
          </p:cNvPr>
          <p:cNvPicPr>
            <a:picLocks noChangeAspect="1"/>
          </p:cNvPicPr>
          <p:nvPr/>
        </p:nvPicPr>
        <p:blipFill>
          <a:blip r:embed="rId7"/>
          <a:stretch>
            <a:fillRect/>
          </a:stretch>
        </p:blipFill>
        <p:spPr>
          <a:xfrm>
            <a:off x="987267" y="2316860"/>
            <a:ext cx="2514600" cy="838200"/>
          </a:xfrm>
          <a:prstGeom prst="rect">
            <a:avLst/>
          </a:prstGeom>
        </p:spPr>
      </p:pic>
      <p:pic>
        <p:nvPicPr>
          <p:cNvPr id="4" name="Picture 3">
            <a:extLst>
              <a:ext uri="{FF2B5EF4-FFF2-40B4-BE49-F238E27FC236}">
                <a16:creationId xmlns:a16="http://schemas.microsoft.com/office/drawing/2014/main" id="{36DDBAED-8FE8-1844-8007-73BE72730775}"/>
              </a:ext>
            </a:extLst>
          </p:cNvPr>
          <p:cNvPicPr>
            <a:picLocks noChangeAspect="1"/>
          </p:cNvPicPr>
          <p:nvPr/>
        </p:nvPicPr>
        <p:blipFill>
          <a:blip r:embed="rId8"/>
          <a:stretch>
            <a:fillRect/>
          </a:stretch>
        </p:blipFill>
        <p:spPr>
          <a:xfrm>
            <a:off x="3656663" y="2332723"/>
            <a:ext cx="2514600" cy="838200"/>
          </a:xfrm>
          <a:prstGeom prst="rect">
            <a:avLst/>
          </a:prstGeom>
        </p:spPr>
      </p:pic>
      <p:pic>
        <p:nvPicPr>
          <p:cNvPr id="26" name="Picture 25">
            <a:extLst>
              <a:ext uri="{FF2B5EF4-FFF2-40B4-BE49-F238E27FC236}">
                <a16:creationId xmlns:a16="http://schemas.microsoft.com/office/drawing/2014/main" id="{73C22316-0A59-8943-8EC6-E2019BAAB894}"/>
              </a:ext>
            </a:extLst>
          </p:cNvPr>
          <p:cNvPicPr>
            <a:picLocks noChangeAspect="1"/>
          </p:cNvPicPr>
          <p:nvPr/>
        </p:nvPicPr>
        <p:blipFill>
          <a:blip r:embed="rId9"/>
          <a:stretch>
            <a:fillRect/>
          </a:stretch>
        </p:blipFill>
        <p:spPr>
          <a:xfrm>
            <a:off x="6325621" y="2344132"/>
            <a:ext cx="2514600" cy="838200"/>
          </a:xfrm>
          <a:prstGeom prst="rect">
            <a:avLst/>
          </a:prstGeom>
        </p:spPr>
      </p:pic>
      <p:pic>
        <p:nvPicPr>
          <p:cNvPr id="27" name="Picture 26">
            <a:extLst>
              <a:ext uri="{FF2B5EF4-FFF2-40B4-BE49-F238E27FC236}">
                <a16:creationId xmlns:a16="http://schemas.microsoft.com/office/drawing/2014/main" id="{2A35067D-0CF4-C84E-8A86-C406F69793B4}"/>
              </a:ext>
            </a:extLst>
          </p:cNvPr>
          <p:cNvPicPr>
            <a:picLocks noChangeAspect="1"/>
          </p:cNvPicPr>
          <p:nvPr/>
        </p:nvPicPr>
        <p:blipFill>
          <a:blip r:embed="rId10"/>
          <a:stretch>
            <a:fillRect/>
          </a:stretch>
        </p:blipFill>
        <p:spPr>
          <a:xfrm>
            <a:off x="961869" y="3630303"/>
            <a:ext cx="2514600" cy="838200"/>
          </a:xfrm>
          <a:prstGeom prst="rect">
            <a:avLst/>
          </a:prstGeom>
        </p:spPr>
      </p:pic>
      <p:pic>
        <p:nvPicPr>
          <p:cNvPr id="28" name="Picture 27">
            <a:extLst>
              <a:ext uri="{FF2B5EF4-FFF2-40B4-BE49-F238E27FC236}">
                <a16:creationId xmlns:a16="http://schemas.microsoft.com/office/drawing/2014/main" id="{5B81AACE-1ABA-E84F-8447-A3FDE5C10528}"/>
              </a:ext>
            </a:extLst>
          </p:cNvPr>
          <p:cNvPicPr>
            <a:picLocks noChangeAspect="1"/>
          </p:cNvPicPr>
          <p:nvPr/>
        </p:nvPicPr>
        <p:blipFill>
          <a:blip r:embed="rId11"/>
          <a:stretch>
            <a:fillRect/>
          </a:stretch>
        </p:blipFill>
        <p:spPr>
          <a:xfrm>
            <a:off x="3655100" y="3630303"/>
            <a:ext cx="2514600" cy="838200"/>
          </a:xfrm>
          <a:prstGeom prst="rect">
            <a:avLst/>
          </a:prstGeom>
        </p:spPr>
      </p:pic>
      <p:pic>
        <p:nvPicPr>
          <p:cNvPr id="29" name="Picture 28">
            <a:extLst>
              <a:ext uri="{FF2B5EF4-FFF2-40B4-BE49-F238E27FC236}">
                <a16:creationId xmlns:a16="http://schemas.microsoft.com/office/drawing/2014/main" id="{6163FC40-15D8-814B-A339-213A4C88A166}"/>
              </a:ext>
            </a:extLst>
          </p:cNvPr>
          <p:cNvPicPr>
            <a:picLocks noChangeAspect="1"/>
          </p:cNvPicPr>
          <p:nvPr/>
        </p:nvPicPr>
        <p:blipFill>
          <a:blip r:embed="rId12"/>
          <a:stretch>
            <a:fillRect/>
          </a:stretch>
        </p:blipFill>
        <p:spPr>
          <a:xfrm>
            <a:off x="6325621" y="3630303"/>
            <a:ext cx="2514600" cy="838200"/>
          </a:xfrm>
          <a:prstGeom prst="rect">
            <a:avLst/>
          </a:prstGeom>
        </p:spPr>
      </p:pic>
      <p:graphicFrame>
        <p:nvGraphicFramePr>
          <p:cNvPr id="12" name="Object 11" hidden="1">
            <a:extLst>
              <a:ext uri="{FF2B5EF4-FFF2-40B4-BE49-F238E27FC236}">
                <a16:creationId xmlns:a16="http://schemas.microsoft.com/office/drawing/2014/main" id="{D07BCDF1-0877-49AD-A1E0-5C3085E3B59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085" name="think-cell Slide" r:id="rId13" imgW="347" imgH="348" progId="TCLayout.ActiveDocument.1">
                  <p:embed/>
                </p:oleObj>
              </mc:Choice>
              <mc:Fallback>
                <p:oleObj name="think-cell Slide" r:id="rId13" imgW="347" imgH="348" progId="TCLayout.ActiveDocument.1">
                  <p:embed/>
                  <p:pic>
                    <p:nvPicPr>
                      <p:cNvPr id="12" name="Object 11" hidden="1">
                        <a:extLst>
                          <a:ext uri="{FF2B5EF4-FFF2-40B4-BE49-F238E27FC236}">
                            <a16:creationId xmlns:a16="http://schemas.microsoft.com/office/drawing/2014/main" id="{D07BCDF1-0877-49AD-A1E0-5C3085E3B590}"/>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9DD91CCE-8B9C-4F3F-86CA-EE2F9B3F9F2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3000" b="1" dirty="0">
              <a:latin typeface="Calibri" panose="020F0502020204030204" pitchFamily="34" charset="0"/>
              <a:cs typeface="Calibri" panose="020F0502020204030204" pitchFamily="34" charset="0"/>
              <a:sym typeface="Calibri" panose="020F0502020204030204" pitchFamily="34" charset="0"/>
            </a:endParaRPr>
          </a:p>
        </p:txBody>
      </p:sp>
      <p:sp>
        <p:nvSpPr>
          <p:cNvPr id="5" name="Content Placeholder 4">
            <a:extLst>
              <a:ext uri="{FF2B5EF4-FFF2-40B4-BE49-F238E27FC236}">
                <a16:creationId xmlns:a16="http://schemas.microsoft.com/office/drawing/2014/main" id="{FC43938F-CDAB-114C-B814-53DB87B3AA05}"/>
              </a:ext>
            </a:extLst>
          </p:cNvPr>
          <p:cNvSpPr>
            <a:spLocks noGrp="1"/>
          </p:cNvSpPr>
          <p:nvPr>
            <p:ph idx="4294967295"/>
          </p:nvPr>
        </p:nvSpPr>
        <p:spPr>
          <a:xfrm>
            <a:off x="306467" y="225642"/>
            <a:ext cx="8566945" cy="3263504"/>
          </a:xfrm>
        </p:spPr>
        <p:txBody>
          <a:bodyPr>
            <a:normAutofit/>
          </a:bodyPr>
          <a:lstStyle/>
          <a:p>
            <a:pPr marL="0" indent="0">
              <a:buNone/>
            </a:pPr>
            <a:r>
              <a:rPr lang="en-US" sz="2200" dirty="0">
                <a:latin typeface="Varela Round" panose="02000000000000000000" pitchFamily="2" charset="0"/>
              </a:rPr>
              <a:t>Employee Experience Is Becoming Top-Of-Mind For Executives</a:t>
            </a:r>
          </a:p>
          <a:p>
            <a:pPr marL="0" indent="0">
              <a:buNone/>
            </a:pPr>
            <a:r>
              <a:rPr lang="en-US" sz="1000" dirty="0">
                <a:latin typeface="Varela Round" panose="02000000000000000000" pitchFamily="2" charset="0"/>
              </a:rPr>
              <a:t>CEOs and CHROs want their employees to have a high opinion of their company. CEOs and CHROs are doing well in listening to their employees. </a:t>
            </a:r>
            <a:r>
              <a:rPr lang="en-US" sz="1000" b="1" dirty="0">
                <a:latin typeface="Varela Round" panose="02000000000000000000" pitchFamily="2" charset="0"/>
              </a:rPr>
              <a:t>Employees are looking past the usual perks (free lunches, etc.), expecting more meaningful rewards </a:t>
            </a:r>
            <a:r>
              <a:rPr lang="en-US" sz="1000" dirty="0">
                <a:latin typeface="Varela Round" panose="02000000000000000000" pitchFamily="2" charset="0"/>
              </a:rPr>
              <a:t>such as career-pathing, mentorship, and alignment with company mission.</a:t>
            </a:r>
            <a:endParaRPr lang="en-US" sz="1000" b="1" dirty="0">
              <a:latin typeface="Varela Round" panose="02000000000000000000" pitchFamily="2" charset="0"/>
            </a:endParaRPr>
          </a:p>
        </p:txBody>
      </p:sp>
      <p:sp>
        <p:nvSpPr>
          <p:cNvPr id="7" name="Rectangle 6">
            <a:extLst>
              <a:ext uri="{FF2B5EF4-FFF2-40B4-BE49-F238E27FC236}">
                <a16:creationId xmlns:a16="http://schemas.microsoft.com/office/drawing/2014/main" id="{7DF98418-4051-4140-B3BB-FC2F4E2C611A}"/>
              </a:ext>
            </a:extLst>
          </p:cNvPr>
          <p:cNvSpPr/>
          <p:nvPr/>
        </p:nvSpPr>
        <p:spPr>
          <a:xfrm>
            <a:off x="640081" y="1820677"/>
            <a:ext cx="2325317" cy="307777"/>
          </a:xfrm>
          <a:prstGeom prst="rect">
            <a:avLst/>
          </a:prstGeom>
        </p:spPr>
        <p:txBody>
          <a:bodyPr wrap="none">
            <a:spAutoFit/>
          </a:bodyPr>
          <a:lstStyle/>
          <a:p>
            <a:r>
              <a:rPr lang="en-US" sz="1400" dirty="0">
                <a:latin typeface="VarelaRound"/>
              </a:rPr>
              <a:t>CEO &amp; CHRO Survey Findings </a:t>
            </a:r>
            <a:endParaRPr lang="en-US" dirty="0"/>
          </a:p>
        </p:txBody>
      </p:sp>
      <p:pic>
        <p:nvPicPr>
          <p:cNvPr id="8" name="Picture 7">
            <a:extLst>
              <a:ext uri="{FF2B5EF4-FFF2-40B4-BE49-F238E27FC236}">
                <a16:creationId xmlns:a16="http://schemas.microsoft.com/office/drawing/2014/main" id="{81501480-41DB-A643-B256-4BD0A5C33501}"/>
              </a:ext>
            </a:extLst>
          </p:cNvPr>
          <p:cNvPicPr>
            <a:picLocks noChangeAspect="1"/>
          </p:cNvPicPr>
          <p:nvPr/>
        </p:nvPicPr>
        <p:blipFill>
          <a:blip r:embed="rId15"/>
          <a:stretch>
            <a:fillRect/>
          </a:stretch>
        </p:blipFill>
        <p:spPr>
          <a:xfrm>
            <a:off x="515620" y="1688596"/>
            <a:ext cx="274361" cy="596025"/>
          </a:xfrm>
          <a:prstGeom prst="rect">
            <a:avLst/>
          </a:prstGeom>
        </p:spPr>
      </p:pic>
      <p:sp>
        <p:nvSpPr>
          <p:cNvPr id="9" name="Rectangle 8">
            <a:extLst>
              <a:ext uri="{FF2B5EF4-FFF2-40B4-BE49-F238E27FC236}">
                <a16:creationId xmlns:a16="http://schemas.microsoft.com/office/drawing/2014/main" id="{6124018F-C750-C24E-80D5-5424645A2012}"/>
              </a:ext>
            </a:extLst>
          </p:cNvPr>
          <p:cNvSpPr/>
          <p:nvPr/>
        </p:nvSpPr>
        <p:spPr>
          <a:xfrm>
            <a:off x="867683" y="3147786"/>
            <a:ext cx="2119939" cy="307777"/>
          </a:xfrm>
          <a:prstGeom prst="rect">
            <a:avLst/>
          </a:prstGeom>
        </p:spPr>
        <p:txBody>
          <a:bodyPr wrap="none">
            <a:spAutoFit/>
          </a:bodyPr>
          <a:lstStyle/>
          <a:p>
            <a:r>
              <a:rPr lang="en-US" sz="1400" dirty="0">
                <a:latin typeface="VarelaRound"/>
              </a:rPr>
              <a:t> Employee Survey Findings</a:t>
            </a:r>
            <a:endParaRPr lang="en-US" sz="1400" dirty="0"/>
          </a:p>
        </p:txBody>
      </p:sp>
      <p:pic>
        <p:nvPicPr>
          <p:cNvPr id="10" name="Picture 9">
            <a:extLst>
              <a:ext uri="{FF2B5EF4-FFF2-40B4-BE49-F238E27FC236}">
                <a16:creationId xmlns:a16="http://schemas.microsoft.com/office/drawing/2014/main" id="{0E6544CF-C8AA-024A-BA89-B6EF9C7DC6C7}"/>
              </a:ext>
            </a:extLst>
          </p:cNvPr>
          <p:cNvPicPr>
            <a:picLocks noChangeAspect="1"/>
          </p:cNvPicPr>
          <p:nvPr/>
        </p:nvPicPr>
        <p:blipFill>
          <a:blip r:embed="rId16"/>
          <a:stretch>
            <a:fillRect/>
          </a:stretch>
        </p:blipFill>
        <p:spPr>
          <a:xfrm>
            <a:off x="186003" y="2966185"/>
            <a:ext cx="760331" cy="628915"/>
          </a:xfrm>
          <a:prstGeom prst="rect">
            <a:avLst/>
          </a:prstGeom>
        </p:spPr>
      </p:pic>
      <p:pic>
        <p:nvPicPr>
          <p:cNvPr id="13" name="Picture 12">
            <a:extLst>
              <a:ext uri="{FF2B5EF4-FFF2-40B4-BE49-F238E27FC236}">
                <a16:creationId xmlns:a16="http://schemas.microsoft.com/office/drawing/2014/main" id="{4A94DD31-4C01-4B4A-965B-F3E8504A1EE8}"/>
              </a:ext>
            </a:extLst>
          </p:cNvPr>
          <p:cNvPicPr>
            <a:picLocks noChangeAspect="1"/>
          </p:cNvPicPr>
          <p:nvPr/>
        </p:nvPicPr>
        <p:blipFill>
          <a:blip r:embed="rId17"/>
          <a:stretch>
            <a:fillRect/>
          </a:stretch>
        </p:blipFill>
        <p:spPr>
          <a:xfrm>
            <a:off x="3620144" y="4442539"/>
            <a:ext cx="2838431" cy="166967"/>
          </a:xfrm>
          <a:prstGeom prst="rect">
            <a:avLst/>
          </a:prstGeom>
        </p:spPr>
      </p:pic>
      <p:sp>
        <p:nvSpPr>
          <p:cNvPr id="19" name="TextBox 18">
            <a:extLst>
              <a:ext uri="{FF2B5EF4-FFF2-40B4-BE49-F238E27FC236}">
                <a16:creationId xmlns:a16="http://schemas.microsoft.com/office/drawing/2014/main" id="{33F84446-3E8F-1748-9F5D-FA06A62A6645}"/>
              </a:ext>
            </a:extLst>
          </p:cNvPr>
          <p:cNvSpPr txBox="1"/>
          <p:nvPr/>
        </p:nvSpPr>
        <p:spPr>
          <a:xfrm>
            <a:off x="961869" y="2046159"/>
            <a:ext cx="2514600" cy="369332"/>
          </a:xfrm>
          <a:prstGeom prst="rect">
            <a:avLst/>
          </a:prstGeom>
          <a:noFill/>
        </p:spPr>
        <p:txBody>
          <a:bodyPr wrap="square" rtlCol="0">
            <a:spAutoFit/>
          </a:bodyPr>
          <a:lstStyle/>
          <a:p>
            <a:pPr algn="ctr"/>
            <a:r>
              <a:rPr lang="en-US" sz="900" dirty="0">
                <a:latin typeface="Varela Round" panose="02000000000000000000" pitchFamily="2" charset="0"/>
              </a:rPr>
              <a:t>Our employees actively recommend us as a great employer</a:t>
            </a:r>
          </a:p>
        </p:txBody>
      </p:sp>
      <p:sp>
        <p:nvSpPr>
          <p:cNvPr id="20" name="TextBox 19">
            <a:extLst>
              <a:ext uri="{FF2B5EF4-FFF2-40B4-BE49-F238E27FC236}">
                <a16:creationId xmlns:a16="http://schemas.microsoft.com/office/drawing/2014/main" id="{445FC5E1-92B5-8E4D-B03A-37E235B0850E}"/>
              </a:ext>
            </a:extLst>
          </p:cNvPr>
          <p:cNvSpPr txBox="1"/>
          <p:nvPr/>
        </p:nvSpPr>
        <p:spPr>
          <a:xfrm>
            <a:off x="3623789" y="2141958"/>
            <a:ext cx="2514600" cy="230832"/>
          </a:xfrm>
          <a:prstGeom prst="rect">
            <a:avLst/>
          </a:prstGeom>
          <a:noFill/>
        </p:spPr>
        <p:txBody>
          <a:bodyPr wrap="square" rtlCol="0">
            <a:spAutoFit/>
          </a:bodyPr>
          <a:lstStyle/>
          <a:p>
            <a:pPr algn="ctr"/>
            <a:r>
              <a:rPr lang="en-US" sz="900" dirty="0">
                <a:latin typeface="Varela Round" panose="02000000000000000000" pitchFamily="2" charset="0"/>
              </a:rPr>
              <a:t>Our employees know their opinions count </a:t>
            </a:r>
          </a:p>
        </p:txBody>
      </p:sp>
      <p:sp>
        <p:nvSpPr>
          <p:cNvPr id="21" name="TextBox 20">
            <a:extLst>
              <a:ext uri="{FF2B5EF4-FFF2-40B4-BE49-F238E27FC236}">
                <a16:creationId xmlns:a16="http://schemas.microsoft.com/office/drawing/2014/main" id="{9409DF50-5014-8140-B41A-78F1416B8167}"/>
              </a:ext>
            </a:extLst>
          </p:cNvPr>
          <p:cNvSpPr txBox="1"/>
          <p:nvPr/>
        </p:nvSpPr>
        <p:spPr>
          <a:xfrm>
            <a:off x="6285709" y="2141958"/>
            <a:ext cx="2514600" cy="230832"/>
          </a:xfrm>
          <a:prstGeom prst="rect">
            <a:avLst/>
          </a:prstGeom>
          <a:noFill/>
        </p:spPr>
        <p:txBody>
          <a:bodyPr wrap="square" rtlCol="0">
            <a:spAutoFit/>
          </a:bodyPr>
          <a:lstStyle/>
          <a:p>
            <a:pPr algn="ctr"/>
            <a:r>
              <a:rPr lang="en-US" sz="900" dirty="0">
                <a:latin typeface="Varela Round" panose="02000000000000000000" pitchFamily="2" charset="0"/>
              </a:rPr>
              <a:t>Our employees feel fairly rewarded </a:t>
            </a:r>
          </a:p>
        </p:txBody>
      </p:sp>
      <p:sp>
        <p:nvSpPr>
          <p:cNvPr id="23" name="TextBox 22">
            <a:extLst>
              <a:ext uri="{FF2B5EF4-FFF2-40B4-BE49-F238E27FC236}">
                <a16:creationId xmlns:a16="http://schemas.microsoft.com/office/drawing/2014/main" id="{6D832C06-AC19-E64B-9BDE-320DDF7BC4D3}"/>
              </a:ext>
            </a:extLst>
          </p:cNvPr>
          <p:cNvSpPr txBox="1"/>
          <p:nvPr/>
        </p:nvSpPr>
        <p:spPr>
          <a:xfrm>
            <a:off x="3623789" y="3430824"/>
            <a:ext cx="2514600" cy="230832"/>
          </a:xfrm>
          <a:prstGeom prst="rect">
            <a:avLst/>
          </a:prstGeom>
          <a:noFill/>
        </p:spPr>
        <p:txBody>
          <a:bodyPr wrap="square" rtlCol="0">
            <a:spAutoFit/>
          </a:bodyPr>
          <a:lstStyle/>
          <a:p>
            <a:pPr algn="ctr"/>
            <a:r>
              <a:rPr lang="en-US" sz="900" dirty="0">
                <a:latin typeface="Varela Round" panose="02000000000000000000" pitchFamily="2" charset="0"/>
              </a:rPr>
              <a:t>I know my opinions count </a:t>
            </a:r>
          </a:p>
        </p:txBody>
      </p:sp>
      <p:sp>
        <p:nvSpPr>
          <p:cNvPr id="24" name="TextBox 23">
            <a:extLst>
              <a:ext uri="{FF2B5EF4-FFF2-40B4-BE49-F238E27FC236}">
                <a16:creationId xmlns:a16="http://schemas.microsoft.com/office/drawing/2014/main" id="{2EDA399E-8D0C-A644-A5D8-96861567588B}"/>
              </a:ext>
            </a:extLst>
          </p:cNvPr>
          <p:cNvSpPr txBox="1"/>
          <p:nvPr/>
        </p:nvSpPr>
        <p:spPr>
          <a:xfrm>
            <a:off x="6285709" y="3430824"/>
            <a:ext cx="2514600" cy="230832"/>
          </a:xfrm>
          <a:prstGeom prst="rect">
            <a:avLst/>
          </a:prstGeom>
          <a:noFill/>
        </p:spPr>
        <p:txBody>
          <a:bodyPr wrap="square" rtlCol="0">
            <a:spAutoFit/>
          </a:bodyPr>
          <a:lstStyle/>
          <a:p>
            <a:pPr algn="ctr"/>
            <a:r>
              <a:rPr lang="en-US" sz="900" dirty="0">
                <a:latin typeface="Varela Round" panose="02000000000000000000" pitchFamily="2" charset="0"/>
              </a:rPr>
              <a:t>I am fairly rewarded </a:t>
            </a:r>
          </a:p>
        </p:txBody>
      </p:sp>
      <p:sp>
        <p:nvSpPr>
          <p:cNvPr id="25" name="TextBox 24">
            <a:extLst>
              <a:ext uri="{FF2B5EF4-FFF2-40B4-BE49-F238E27FC236}">
                <a16:creationId xmlns:a16="http://schemas.microsoft.com/office/drawing/2014/main" id="{B7401FA6-42F6-524F-B84E-718CDD99CF7B}"/>
              </a:ext>
            </a:extLst>
          </p:cNvPr>
          <p:cNvSpPr txBox="1"/>
          <p:nvPr/>
        </p:nvSpPr>
        <p:spPr>
          <a:xfrm>
            <a:off x="961869" y="3340950"/>
            <a:ext cx="2514600" cy="369332"/>
          </a:xfrm>
          <a:prstGeom prst="rect">
            <a:avLst/>
          </a:prstGeom>
          <a:noFill/>
        </p:spPr>
        <p:txBody>
          <a:bodyPr wrap="square" rtlCol="0">
            <a:spAutoFit/>
          </a:bodyPr>
          <a:lstStyle/>
          <a:p>
            <a:pPr algn="ctr"/>
            <a:r>
              <a:rPr lang="en-US" sz="900" dirty="0">
                <a:latin typeface="Varela Round" panose="02000000000000000000" pitchFamily="2" charset="0"/>
              </a:rPr>
              <a:t>I actively recommend my </a:t>
            </a:r>
          </a:p>
          <a:p>
            <a:pPr algn="ctr"/>
            <a:r>
              <a:rPr lang="en-US" sz="900" dirty="0">
                <a:latin typeface="Varela Round" panose="02000000000000000000" pitchFamily="2" charset="0"/>
              </a:rPr>
              <a:t>organization as a great employer</a:t>
            </a:r>
          </a:p>
        </p:txBody>
      </p:sp>
    </p:spTree>
    <p:extLst>
      <p:ext uri="{BB962C8B-B14F-4D97-AF65-F5344CB8AC3E}">
        <p14:creationId xmlns:p14="http://schemas.microsoft.com/office/powerpoint/2010/main" val="2754735570"/>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528AC5-46A2-9D42-BF9A-DDD1B47E76F7}"/>
              </a:ext>
            </a:extLst>
          </p:cNvPr>
          <p:cNvPicPr>
            <a:picLocks noChangeAspect="1"/>
          </p:cNvPicPr>
          <p:nvPr/>
        </p:nvPicPr>
        <p:blipFill>
          <a:blip r:embed="rId5"/>
          <a:stretch>
            <a:fillRect/>
          </a:stretch>
        </p:blipFill>
        <p:spPr>
          <a:xfrm rot="10800000">
            <a:off x="0" y="1617582"/>
            <a:ext cx="9144000" cy="2991611"/>
          </a:xfrm>
          <a:prstGeom prst="rect">
            <a:avLst/>
          </a:prstGeom>
        </p:spPr>
      </p:pic>
      <p:pic>
        <p:nvPicPr>
          <p:cNvPr id="2" name="Picture 1">
            <a:extLst>
              <a:ext uri="{FF2B5EF4-FFF2-40B4-BE49-F238E27FC236}">
                <a16:creationId xmlns:a16="http://schemas.microsoft.com/office/drawing/2014/main" id="{8DD8220A-8CC3-584B-970A-9F8796F6B6D6}"/>
              </a:ext>
            </a:extLst>
          </p:cNvPr>
          <p:cNvPicPr>
            <a:picLocks noChangeAspect="1"/>
          </p:cNvPicPr>
          <p:nvPr/>
        </p:nvPicPr>
        <p:blipFill>
          <a:blip r:embed="rId6"/>
          <a:stretch>
            <a:fillRect/>
          </a:stretch>
        </p:blipFill>
        <p:spPr>
          <a:xfrm>
            <a:off x="1193800" y="2571438"/>
            <a:ext cx="1600200" cy="1600200"/>
          </a:xfrm>
          <a:prstGeom prst="rect">
            <a:avLst/>
          </a:prstGeom>
        </p:spPr>
      </p:pic>
      <p:pic>
        <p:nvPicPr>
          <p:cNvPr id="3" name="Picture 2">
            <a:extLst>
              <a:ext uri="{FF2B5EF4-FFF2-40B4-BE49-F238E27FC236}">
                <a16:creationId xmlns:a16="http://schemas.microsoft.com/office/drawing/2014/main" id="{2DF9C85E-3C63-5A43-AB53-D8E3E4BF725A}"/>
              </a:ext>
            </a:extLst>
          </p:cNvPr>
          <p:cNvPicPr>
            <a:picLocks noChangeAspect="1"/>
          </p:cNvPicPr>
          <p:nvPr/>
        </p:nvPicPr>
        <p:blipFill>
          <a:blip r:embed="rId7"/>
          <a:stretch>
            <a:fillRect/>
          </a:stretch>
        </p:blipFill>
        <p:spPr>
          <a:xfrm>
            <a:off x="2970134" y="2571438"/>
            <a:ext cx="1600200" cy="1600200"/>
          </a:xfrm>
          <a:prstGeom prst="rect">
            <a:avLst/>
          </a:prstGeom>
        </p:spPr>
      </p:pic>
      <p:pic>
        <p:nvPicPr>
          <p:cNvPr id="4" name="Picture 3">
            <a:extLst>
              <a:ext uri="{FF2B5EF4-FFF2-40B4-BE49-F238E27FC236}">
                <a16:creationId xmlns:a16="http://schemas.microsoft.com/office/drawing/2014/main" id="{65A84AA1-8814-4C40-B62F-1B6051781462}"/>
              </a:ext>
            </a:extLst>
          </p:cNvPr>
          <p:cNvPicPr>
            <a:picLocks noChangeAspect="1"/>
          </p:cNvPicPr>
          <p:nvPr/>
        </p:nvPicPr>
        <p:blipFill>
          <a:blip r:embed="rId8"/>
          <a:stretch>
            <a:fillRect/>
          </a:stretch>
        </p:blipFill>
        <p:spPr>
          <a:xfrm>
            <a:off x="4749798" y="2571438"/>
            <a:ext cx="1600200" cy="1600200"/>
          </a:xfrm>
          <a:prstGeom prst="rect">
            <a:avLst/>
          </a:prstGeom>
        </p:spPr>
      </p:pic>
      <p:pic>
        <p:nvPicPr>
          <p:cNvPr id="16" name="Picture 15">
            <a:extLst>
              <a:ext uri="{FF2B5EF4-FFF2-40B4-BE49-F238E27FC236}">
                <a16:creationId xmlns:a16="http://schemas.microsoft.com/office/drawing/2014/main" id="{19E882EF-B898-B341-BA0D-5F4188A9245B}"/>
              </a:ext>
            </a:extLst>
          </p:cNvPr>
          <p:cNvPicPr>
            <a:picLocks noChangeAspect="1"/>
          </p:cNvPicPr>
          <p:nvPr/>
        </p:nvPicPr>
        <p:blipFill>
          <a:blip r:embed="rId9"/>
          <a:stretch>
            <a:fillRect/>
          </a:stretch>
        </p:blipFill>
        <p:spPr>
          <a:xfrm>
            <a:off x="6526132" y="2571438"/>
            <a:ext cx="1600200" cy="1600200"/>
          </a:xfrm>
          <a:prstGeom prst="rect">
            <a:avLst/>
          </a:prstGeom>
        </p:spPr>
      </p:pic>
      <p:graphicFrame>
        <p:nvGraphicFramePr>
          <p:cNvPr id="12" name="Object 11" hidden="1">
            <a:extLst>
              <a:ext uri="{FF2B5EF4-FFF2-40B4-BE49-F238E27FC236}">
                <a16:creationId xmlns:a16="http://schemas.microsoft.com/office/drawing/2014/main" id="{D07BCDF1-0877-49AD-A1E0-5C3085E3B59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108" name="think-cell Slide" r:id="rId10" imgW="347" imgH="348" progId="TCLayout.ActiveDocument.1">
                  <p:embed/>
                </p:oleObj>
              </mc:Choice>
              <mc:Fallback>
                <p:oleObj name="think-cell Slide" r:id="rId10" imgW="347" imgH="348" progId="TCLayout.ActiveDocument.1">
                  <p:embed/>
                  <p:pic>
                    <p:nvPicPr>
                      <p:cNvPr id="12" name="Object 11" hidden="1">
                        <a:extLst>
                          <a:ext uri="{FF2B5EF4-FFF2-40B4-BE49-F238E27FC236}">
                            <a16:creationId xmlns:a16="http://schemas.microsoft.com/office/drawing/2014/main" id="{D07BCDF1-0877-49AD-A1E0-5C3085E3B590}"/>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9DD91CCE-8B9C-4F3F-86CA-EE2F9B3F9F2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3000" b="1" dirty="0">
              <a:latin typeface="Calibri" panose="020F0502020204030204" pitchFamily="34" charset="0"/>
              <a:cs typeface="Calibri" panose="020F0502020204030204" pitchFamily="34" charset="0"/>
              <a:sym typeface="Calibri" panose="020F0502020204030204" pitchFamily="34" charset="0"/>
            </a:endParaRPr>
          </a:p>
        </p:txBody>
      </p:sp>
      <p:sp>
        <p:nvSpPr>
          <p:cNvPr id="5" name="Content Placeholder 4">
            <a:extLst>
              <a:ext uri="{FF2B5EF4-FFF2-40B4-BE49-F238E27FC236}">
                <a16:creationId xmlns:a16="http://schemas.microsoft.com/office/drawing/2014/main" id="{FC43938F-CDAB-114C-B814-53DB87B3AA05}"/>
              </a:ext>
            </a:extLst>
          </p:cNvPr>
          <p:cNvSpPr>
            <a:spLocks noGrp="1"/>
          </p:cNvSpPr>
          <p:nvPr>
            <p:ph idx="4294967295"/>
          </p:nvPr>
        </p:nvSpPr>
        <p:spPr>
          <a:xfrm>
            <a:off x="306467" y="225642"/>
            <a:ext cx="8531065" cy="3263504"/>
          </a:xfrm>
        </p:spPr>
        <p:txBody>
          <a:bodyPr>
            <a:normAutofit/>
          </a:bodyPr>
          <a:lstStyle/>
          <a:p>
            <a:pPr marL="0" indent="0">
              <a:buNone/>
            </a:pPr>
            <a:r>
              <a:rPr lang="en-US" sz="2200" dirty="0">
                <a:latin typeface="Varela Round" panose="02000000000000000000" pitchFamily="2" charset="0"/>
              </a:rPr>
              <a:t>43% of US Workforce Continues Face Discrimination</a:t>
            </a:r>
          </a:p>
          <a:p>
            <a:pPr marL="0" indent="0">
              <a:buNone/>
            </a:pPr>
            <a:r>
              <a:rPr lang="en-US" sz="1000" dirty="0">
                <a:latin typeface="Varela Round" panose="02000000000000000000" pitchFamily="2" charset="0"/>
              </a:rPr>
              <a:t>More than one-third of employees report negative effects of bias, especially in the US. </a:t>
            </a:r>
            <a:r>
              <a:rPr lang="en-US" sz="1000" b="1" dirty="0">
                <a:latin typeface="Varela Round" panose="02000000000000000000" pitchFamily="2" charset="0"/>
              </a:rPr>
              <a:t>This result highlights the need for stronger policies, procedures, and technologies to reduce the impact of bias.</a:t>
            </a:r>
          </a:p>
        </p:txBody>
      </p:sp>
      <p:pic>
        <p:nvPicPr>
          <p:cNvPr id="14" name="Picture 13">
            <a:extLst>
              <a:ext uri="{FF2B5EF4-FFF2-40B4-BE49-F238E27FC236}">
                <a16:creationId xmlns:a16="http://schemas.microsoft.com/office/drawing/2014/main" id="{12EF380E-1540-6245-907C-A0A3A1CAD41B}"/>
              </a:ext>
            </a:extLst>
          </p:cNvPr>
          <p:cNvPicPr>
            <a:picLocks noChangeAspect="1"/>
          </p:cNvPicPr>
          <p:nvPr/>
        </p:nvPicPr>
        <p:blipFill>
          <a:blip r:embed="rId12"/>
          <a:stretch>
            <a:fillRect/>
          </a:stretch>
        </p:blipFill>
        <p:spPr>
          <a:xfrm>
            <a:off x="3620144" y="4442539"/>
            <a:ext cx="2838431" cy="166967"/>
          </a:xfrm>
          <a:prstGeom prst="rect">
            <a:avLst/>
          </a:prstGeom>
        </p:spPr>
      </p:pic>
      <p:sp>
        <p:nvSpPr>
          <p:cNvPr id="15" name="TextBox 14">
            <a:extLst>
              <a:ext uri="{FF2B5EF4-FFF2-40B4-BE49-F238E27FC236}">
                <a16:creationId xmlns:a16="http://schemas.microsoft.com/office/drawing/2014/main" id="{CD58AEC5-46F0-A74B-A24D-EE46553A1825}"/>
              </a:ext>
            </a:extLst>
          </p:cNvPr>
          <p:cNvSpPr txBox="1"/>
          <p:nvPr/>
        </p:nvSpPr>
        <p:spPr>
          <a:xfrm>
            <a:off x="1193800" y="2281302"/>
            <a:ext cx="6932532" cy="253916"/>
          </a:xfrm>
          <a:prstGeom prst="rect">
            <a:avLst/>
          </a:prstGeom>
          <a:noFill/>
        </p:spPr>
        <p:txBody>
          <a:bodyPr wrap="square" rtlCol="0">
            <a:spAutoFit/>
          </a:bodyPr>
          <a:lstStyle/>
          <a:p>
            <a:pPr algn="ctr"/>
            <a:r>
              <a:rPr lang="en-US" sz="1050" dirty="0">
                <a:latin typeface="Varela Round" panose="02000000000000000000" pitchFamily="2" charset="0"/>
              </a:rPr>
              <a:t>I have faced job discrimination based on my age, gender, race, parental status, marital status, or disability </a:t>
            </a:r>
          </a:p>
        </p:txBody>
      </p:sp>
      <p:sp>
        <p:nvSpPr>
          <p:cNvPr id="18" name="Rectangle 17">
            <a:extLst>
              <a:ext uri="{FF2B5EF4-FFF2-40B4-BE49-F238E27FC236}">
                <a16:creationId xmlns:a16="http://schemas.microsoft.com/office/drawing/2014/main" id="{56DD7064-B78A-C145-A7D4-48930E910C18}"/>
              </a:ext>
            </a:extLst>
          </p:cNvPr>
          <p:cNvSpPr/>
          <p:nvPr/>
        </p:nvSpPr>
        <p:spPr>
          <a:xfrm>
            <a:off x="1181189" y="1820677"/>
            <a:ext cx="2119939" cy="307777"/>
          </a:xfrm>
          <a:prstGeom prst="rect">
            <a:avLst/>
          </a:prstGeom>
        </p:spPr>
        <p:txBody>
          <a:bodyPr wrap="none">
            <a:spAutoFit/>
          </a:bodyPr>
          <a:lstStyle/>
          <a:p>
            <a:r>
              <a:rPr lang="en-US" sz="1400" dirty="0">
                <a:latin typeface="VarelaRound"/>
              </a:rPr>
              <a:t> Employee Survey Findings</a:t>
            </a:r>
            <a:endParaRPr lang="en-US" dirty="0"/>
          </a:p>
        </p:txBody>
      </p:sp>
      <p:pic>
        <p:nvPicPr>
          <p:cNvPr id="19" name="Picture 18">
            <a:extLst>
              <a:ext uri="{FF2B5EF4-FFF2-40B4-BE49-F238E27FC236}">
                <a16:creationId xmlns:a16="http://schemas.microsoft.com/office/drawing/2014/main" id="{10949D35-1225-B245-993A-40C1CB8ABE9D}"/>
              </a:ext>
            </a:extLst>
          </p:cNvPr>
          <p:cNvPicPr>
            <a:picLocks noChangeAspect="1"/>
          </p:cNvPicPr>
          <p:nvPr/>
        </p:nvPicPr>
        <p:blipFill>
          <a:blip r:embed="rId13"/>
          <a:stretch>
            <a:fillRect/>
          </a:stretch>
        </p:blipFill>
        <p:spPr>
          <a:xfrm>
            <a:off x="499509" y="1639076"/>
            <a:ext cx="760331" cy="628915"/>
          </a:xfrm>
          <a:prstGeom prst="rect">
            <a:avLst/>
          </a:prstGeom>
        </p:spPr>
      </p:pic>
    </p:spTree>
    <p:extLst>
      <p:ext uri="{BB962C8B-B14F-4D97-AF65-F5344CB8AC3E}">
        <p14:creationId xmlns:p14="http://schemas.microsoft.com/office/powerpoint/2010/main" val="2545389932"/>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D07BCDF1-0877-49AD-A1E0-5C3085E3B59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131" name="think-cell Slide" r:id="rId5" imgW="347" imgH="348" progId="TCLayout.ActiveDocument.1">
                  <p:embed/>
                </p:oleObj>
              </mc:Choice>
              <mc:Fallback>
                <p:oleObj name="think-cell Slide" r:id="rId5" imgW="347" imgH="348" progId="TCLayout.ActiveDocument.1">
                  <p:embed/>
                  <p:pic>
                    <p:nvPicPr>
                      <p:cNvPr id="12" name="Object 11" hidden="1">
                        <a:extLst>
                          <a:ext uri="{FF2B5EF4-FFF2-40B4-BE49-F238E27FC236}">
                            <a16:creationId xmlns:a16="http://schemas.microsoft.com/office/drawing/2014/main" id="{D07BCDF1-0877-49AD-A1E0-5C3085E3B59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9DD91CCE-8B9C-4F3F-86CA-EE2F9B3F9F2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3000" b="1" dirty="0">
              <a:latin typeface="Calibri" panose="020F0502020204030204" pitchFamily="34" charset="0"/>
              <a:cs typeface="Calibri" panose="020F0502020204030204" pitchFamily="34" charset="0"/>
              <a:sym typeface="Calibri" panose="020F0502020204030204" pitchFamily="34" charset="0"/>
            </a:endParaRPr>
          </a:p>
        </p:txBody>
      </p:sp>
      <p:sp>
        <p:nvSpPr>
          <p:cNvPr id="5" name="Content Placeholder 4">
            <a:extLst>
              <a:ext uri="{FF2B5EF4-FFF2-40B4-BE49-F238E27FC236}">
                <a16:creationId xmlns:a16="http://schemas.microsoft.com/office/drawing/2014/main" id="{FC43938F-CDAB-114C-B814-53DB87B3AA05}"/>
              </a:ext>
            </a:extLst>
          </p:cNvPr>
          <p:cNvSpPr>
            <a:spLocks noGrp="1"/>
          </p:cNvSpPr>
          <p:nvPr>
            <p:ph idx="4294967295"/>
          </p:nvPr>
        </p:nvSpPr>
        <p:spPr>
          <a:xfrm>
            <a:off x="306467" y="225642"/>
            <a:ext cx="8531065" cy="3263504"/>
          </a:xfrm>
        </p:spPr>
        <p:txBody>
          <a:bodyPr>
            <a:normAutofit/>
          </a:bodyPr>
          <a:lstStyle/>
          <a:p>
            <a:pPr marL="0" indent="0">
              <a:buNone/>
            </a:pPr>
            <a:r>
              <a:rPr lang="en-US" sz="2200" dirty="0">
                <a:latin typeface="Varela Round" panose="02000000000000000000" pitchFamily="2" charset="0"/>
              </a:rPr>
              <a:t>The US Is Leading In Bias Prevention With Candidate Masking</a:t>
            </a:r>
          </a:p>
          <a:p>
            <a:pPr marL="0" indent="0">
              <a:buNone/>
            </a:pPr>
            <a:r>
              <a:rPr lang="en-US" sz="1000" dirty="0">
                <a:latin typeface="Varela Round" panose="02000000000000000000" pitchFamily="2" charset="0"/>
              </a:rPr>
              <a:t>Hiding a candidate’s personal details to prevent bias, a proven-effective practice known as “candidate masking,” is gaining traction in the US. </a:t>
            </a:r>
            <a:r>
              <a:rPr lang="en-US" sz="1000" b="1" dirty="0">
                <a:latin typeface="Varela Round" panose="02000000000000000000" pitchFamily="2" charset="0"/>
              </a:rPr>
              <a:t>There is an opportunity for companies everywhere to embrace this effective and scalable measure to reduce the impact of bias.</a:t>
            </a:r>
          </a:p>
        </p:txBody>
      </p:sp>
      <p:pic>
        <p:nvPicPr>
          <p:cNvPr id="6" name="Picture 5">
            <a:extLst>
              <a:ext uri="{FF2B5EF4-FFF2-40B4-BE49-F238E27FC236}">
                <a16:creationId xmlns:a16="http://schemas.microsoft.com/office/drawing/2014/main" id="{CD8B5369-AE8D-E441-87FA-82501579BFC2}"/>
              </a:ext>
            </a:extLst>
          </p:cNvPr>
          <p:cNvPicPr>
            <a:picLocks noChangeAspect="1"/>
          </p:cNvPicPr>
          <p:nvPr/>
        </p:nvPicPr>
        <p:blipFill>
          <a:blip r:embed="rId7"/>
          <a:stretch>
            <a:fillRect/>
          </a:stretch>
        </p:blipFill>
        <p:spPr>
          <a:xfrm>
            <a:off x="0" y="1617582"/>
            <a:ext cx="9144000" cy="2991611"/>
          </a:xfrm>
          <a:prstGeom prst="rect">
            <a:avLst/>
          </a:prstGeom>
        </p:spPr>
      </p:pic>
      <p:sp>
        <p:nvSpPr>
          <p:cNvPr id="7" name="Rectangle 6">
            <a:extLst>
              <a:ext uri="{FF2B5EF4-FFF2-40B4-BE49-F238E27FC236}">
                <a16:creationId xmlns:a16="http://schemas.microsoft.com/office/drawing/2014/main" id="{7490E0A6-73BE-4247-877C-BD8FCA9292FF}"/>
              </a:ext>
            </a:extLst>
          </p:cNvPr>
          <p:cNvSpPr/>
          <p:nvPr/>
        </p:nvSpPr>
        <p:spPr>
          <a:xfrm>
            <a:off x="640081" y="1820677"/>
            <a:ext cx="2325317" cy="307777"/>
          </a:xfrm>
          <a:prstGeom prst="rect">
            <a:avLst/>
          </a:prstGeom>
        </p:spPr>
        <p:txBody>
          <a:bodyPr wrap="none">
            <a:spAutoFit/>
          </a:bodyPr>
          <a:lstStyle/>
          <a:p>
            <a:r>
              <a:rPr lang="en-US" sz="1400" dirty="0">
                <a:latin typeface="VarelaRound"/>
              </a:rPr>
              <a:t>CEO &amp; CHRO Survey Findings </a:t>
            </a:r>
            <a:endParaRPr lang="en-US" dirty="0"/>
          </a:p>
        </p:txBody>
      </p:sp>
      <p:pic>
        <p:nvPicPr>
          <p:cNvPr id="8" name="Picture 7">
            <a:extLst>
              <a:ext uri="{FF2B5EF4-FFF2-40B4-BE49-F238E27FC236}">
                <a16:creationId xmlns:a16="http://schemas.microsoft.com/office/drawing/2014/main" id="{85761738-A457-464B-86D7-36624CF2B84E}"/>
              </a:ext>
            </a:extLst>
          </p:cNvPr>
          <p:cNvPicPr>
            <a:picLocks noChangeAspect="1"/>
          </p:cNvPicPr>
          <p:nvPr/>
        </p:nvPicPr>
        <p:blipFill>
          <a:blip r:embed="rId8"/>
          <a:stretch>
            <a:fillRect/>
          </a:stretch>
        </p:blipFill>
        <p:spPr>
          <a:xfrm>
            <a:off x="515620" y="1688596"/>
            <a:ext cx="274361" cy="596025"/>
          </a:xfrm>
          <a:prstGeom prst="rect">
            <a:avLst/>
          </a:prstGeom>
        </p:spPr>
      </p:pic>
      <p:pic>
        <p:nvPicPr>
          <p:cNvPr id="2" name="Picture 1">
            <a:extLst>
              <a:ext uri="{FF2B5EF4-FFF2-40B4-BE49-F238E27FC236}">
                <a16:creationId xmlns:a16="http://schemas.microsoft.com/office/drawing/2014/main" id="{FBF7FD5E-579D-2940-BB7E-28B0E9C49656}"/>
              </a:ext>
            </a:extLst>
          </p:cNvPr>
          <p:cNvPicPr>
            <a:picLocks noChangeAspect="1"/>
          </p:cNvPicPr>
          <p:nvPr/>
        </p:nvPicPr>
        <p:blipFill>
          <a:blip r:embed="rId9"/>
          <a:stretch>
            <a:fillRect/>
          </a:stretch>
        </p:blipFill>
        <p:spPr>
          <a:xfrm>
            <a:off x="1193800" y="2571750"/>
            <a:ext cx="1600200" cy="1600200"/>
          </a:xfrm>
          <a:prstGeom prst="rect">
            <a:avLst/>
          </a:prstGeom>
        </p:spPr>
      </p:pic>
      <p:pic>
        <p:nvPicPr>
          <p:cNvPr id="3" name="Picture 2">
            <a:extLst>
              <a:ext uri="{FF2B5EF4-FFF2-40B4-BE49-F238E27FC236}">
                <a16:creationId xmlns:a16="http://schemas.microsoft.com/office/drawing/2014/main" id="{AC214837-B3F0-D148-BDED-BD59295549A5}"/>
              </a:ext>
            </a:extLst>
          </p:cNvPr>
          <p:cNvPicPr>
            <a:picLocks noChangeAspect="1"/>
          </p:cNvPicPr>
          <p:nvPr/>
        </p:nvPicPr>
        <p:blipFill>
          <a:blip r:embed="rId10"/>
          <a:stretch>
            <a:fillRect/>
          </a:stretch>
        </p:blipFill>
        <p:spPr>
          <a:xfrm>
            <a:off x="2971799" y="2571750"/>
            <a:ext cx="1600200" cy="1600200"/>
          </a:xfrm>
          <a:prstGeom prst="rect">
            <a:avLst/>
          </a:prstGeom>
        </p:spPr>
      </p:pic>
      <p:pic>
        <p:nvPicPr>
          <p:cNvPr id="4" name="Picture 3">
            <a:extLst>
              <a:ext uri="{FF2B5EF4-FFF2-40B4-BE49-F238E27FC236}">
                <a16:creationId xmlns:a16="http://schemas.microsoft.com/office/drawing/2014/main" id="{2CE52BE3-C3F1-5843-AA53-59EC6560DB29}"/>
              </a:ext>
            </a:extLst>
          </p:cNvPr>
          <p:cNvPicPr>
            <a:picLocks noChangeAspect="1"/>
          </p:cNvPicPr>
          <p:nvPr/>
        </p:nvPicPr>
        <p:blipFill>
          <a:blip r:embed="rId11"/>
          <a:stretch>
            <a:fillRect/>
          </a:stretch>
        </p:blipFill>
        <p:spPr>
          <a:xfrm>
            <a:off x="4749798" y="2571750"/>
            <a:ext cx="1600200" cy="1600200"/>
          </a:xfrm>
          <a:prstGeom prst="rect">
            <a:avLst/>
          </a:prstGeom>
        </p:spPr>
      </p:pic>
      <p:pic>
        <p:nvPicPr>
          <p:cNvPr id="9" name="Picture 8">
            <a:extLst>
              <a:ext uri="{FF2B5EF4-FFF2-40B4-BE49-F238E27FC236}">
                <a16:creationId xmlns:a16="http://schemas.microsoft.com/office/drawing/2014/main" id="{EF23DAA3-7145-8E45-8463-91522DDC7CEC}"/>
              </a:ext>
            </a:extLst>
          </p:cNvPr>
          <p:cNvPicPr>
            <a:picLocks noChangeAspect="1"/>
          </p:cNvPicPr>
          <p:nvPr/>
        </p:nvPicPr>
        <p:blipFill>
          <a:blip r:embed="rId12"/>
          <a:stretch>
            <a:fillRect/>
          </a:stretch>
        </p:blipFill>
        <p:spPr>
          <a:xfrm>
            <a:off x="6526132" y="2571750"/>
            <a:ext cx="1600200" cy="1600200"/>
          </a:xfrm>
          <a:prstGeom prst="rect">
            <a:avLst/>
          </a:prstGeom>
        </p:spPr>
      </p:pic>
      <p:pic>
        <p:nvPicPr>
          <p:cNvPr id="13" name="Picture 12">
            <a:extLst>
              <a:ext uri="{FF2B5EF4-FFF2-40B4-BE49-F238E27FC236}">
                <a16:creationId xmlns:a16="http://schemas.microsoft.com/office/drawing/2014/main" id="{46A3ACEF-2B50-364C-A223-6EA14F976AE5}"/>
              </a:ext>
            </a:extLst>
          </p:cNvPr>
          <p:cNvPicPr>
            <a:picLocks noChangeAspect="1"/>
          </p:cNvPicPr>
          <p:nvPr/>
        </p:nvPicPr>
        <p:blipFill>
          <a:blip r:embed="rId13"/>
          <a:stretch>
            <a:fillRect/>
          </a:stretch>
        </p:blipFill>
        <p:spPr>
          <a:xfrm>
            <a:off x="3620144" y="4442539"/>
            <a:ext cx="2838431" cy="166967"/>
          </a:xfrm>
          <a:prstGeom prst="rect">
            <a:avLst/>
          </a:prstGeom>
        </p:spPr>
      </p:pic>
      <p:sp>
        <p:nvSpPr>
          <p:cNvPr id="14" name="TextBox 13">
            <a:extLst>
              <a:ext uri="{FF2B5EF4-FFF2-40B4-BE49-F238E27FC236}">
                <a16:creationId xmlns:a16="http://schemas.microsoft.com/office/drawing/2014/main" id="{C5CA1929-C5AA-7443-9725-C9952F6BF29D}"/>
              </a:ext>
            </a:extLst>
          </p:cNvPr>
          <p:cNvSpPr txBox="1"/>
          <p:nvPr/>
        </p:nvSpPr>
        <p:spPr>
          <a:xfrm>
            <a:off x="1193800" y="2281302"/>
            <a:ext cx="6932532" cy="253916"/>
          </a:xfrm>
          <a:prstGeom prst="rect">
            <a:avLst/>
          </a:prstGeom>
          <a:noFill/>
        </p:spPr>
        <p:txBody>
          <a:bodyPr wrap="square" rtlCol="0">
            <a:spAutoFit/>
          </a:bodyPr>
          <a:lstStyle/>
          <a:p>
            <a:pPr algn="ctr"/>
            <a:r>
              <a:rPr lang="en-US" sz="1050" dirty="0">
                <a:latin typeface="Varela Round" panose="02000000000000000000" pitchFamily="2" charset="0"/>
              </a:rPr>
              <a:t>Candidate masking makes the recruitment process better </a:t>
            </a:r>
          </a:p>
        </p:txBody>
      </p:sp>
    </p:spTree>
    <p:extLst>
      <p:ext uri="{BB962C8B-B14F-4D97-AF65-F5344CB8AC3E}">
        <p14:creationId xmlns:p14="http://schemas.microsoft.com/office/powerpoint/2010/main" val="184560538"/>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5B08E0D-CD38-5D47-B489-C0A7EBECE3FE}"/>
              </a:ext>
            </a:extLst>
          </p:cNvPr>
          <p:cNvPicPr>
            <a:picLocks noChangeAspect="1"/>
          </p:cNvPicPr>
          <p:nvPr/>
        </p:nvPicPr>
        <p:blipFill>
          <a:blip r:embed="rId5"/>
          <a:stretch>
            <a:fillRect/>
          </a:stretch>
        </p:blipFill>
        <p:spPr>
          <a:xfrm rot="10800000">
            <a:off x="0" y="1617582"/>
            <a:ext cx="9144000" cy="2991611"/>
          </a:xfrm>
          <a:prstGeom prst="rect">
            <a:avLst/>
          </a:prstGeom>
        </p:spPr>
      </p:pic>
      <p:pic>
        <p:nvPicPr>
          <p:cNvPr id="4" name="Picture 3">
            <a:extLst>
              <a:ext uri="{FF2B5EF4-FFF2-40B4-BE49-F238E27FC236}">
                <a16:creationId xmlns:a16="http://schemas.microsoft.com/office/drawing/2014/main" id="{D6E19B70-0077-C549-9176-0F881B120B47}"/>
              </a:ext>
            </a:extLst>
          </p:cNvPr>
          <p:cNvPicPr>
            <a:picLocks noChangeAspect="1"/>
          </p:cNvPicPr>
          <p:nvPr/>
        </p:nvPicPr>
        <p:blipFill>
          <a:blip r:embed="rId6"/>
          <a:stretch>
            <a:fillRect/>
          </a:stretch>
        </p:blipFill>
        <p:spPr>
          <a:xfrm>
            <a:off x="6224746" y="2650946"/>
            <a:ext cx="2514600" cy="1676400"/>
          </a:xfrm>
          <a:prstGeom prst="rect">
            <a:avLst/>
          </a:prstGeom>
        </p:spPr>
      </p:pic>
      <p:pic>
        <p:nvPicPr>
          <p:cNvPr id="3" name="Picture 2">
            <a:extLst>
              <a:ext uri="{FF2B5EF4-FFF2-40B4-BE49-F238E27FC236}">
                <a16:creationId xmlns:a16="http://schemas.microsoft.com/office/drawing/2014/main" id="{193888B8-3C35-8745-BC48-50260443F71D}"/>
              </a:ext>
            </a:extLst>
          </p:cNvPr>
          <p:cNvPicPr>
            <a:picLocks noChangeAspect="1"/>
          </p:cNvPicPr>
          <p:nvPr/>
        </p:nvPicPr>
        <p:blipFill>
          <a:blip r:embed="rId7"/>
          <a:stretch>
            <a:fillRect/>
          </a:stretch>
        </p:blipFill>
        <p:spPr>
          <a:xfrm>
            <a:off x="3574652" y="2650946"/>
            <a:ext cx="2514600" cy="1676400"/>
          </a:xfrm>
          <a:prstGeom prst="rect">
            <a:avLst/>
          </a:prstGeom>
        </p:spPr>
      </p:pic>
      <p:pic>
        <p:nvPicPr>
          <p:cNvPr id="2" name="Picture 1">
            <a:extLst>
              <a:ext uri="{FF2B5EF4-FFF2-40B4-BE49-F238E27FC236}">
                <a16:creationId xmlns:a16="http://schemas.microsoft.com/office/drawing/2014/main" id="{413E561D-16E1-B34B-A71C-FE41E84CF9CB}"/>
              </a:ext>
            </a:extLst>
          </p:cNvPr>
          <p:cNvPicPr>
            <a:picLocks noChangeAspect="1"/>
          </p:cNvPicPr>
          <p:nvPr/>
        </p:nvPicPr>
        <p:blipFill>
          <a:blip r:embed="rId8"/>
          <a:stretch>
            <a:fillRect/>
          </a:stretch>
        </p:blipFill>
        <p:spPr>
          <a:xfrm>
            <a:off x="894993" y="2650946"/>
            <a:ext cx="2514600" cy="1676400"/>
          </a:xfrm>
          <a:prstGeom prst="rect">
            <a:avLst/>
          </a:prstGeom>
        </p:spPr>
      </p:pic>
      <p:graphicFrame>
        <p:nvGraphicFramePr>
          <p:cNvPr id="12" name="Object 11" hidden="1">
            <a:extLst>
              <a:ext uri="{FF2B5EF4-FFF2-40B4-BE49-F238E27FC236}">
                <a16:creationId xmlns:a16="http://schemas.microsoft.com/office/drawing/2014/main" id="{D07BCDF1-0877-49AD-A1E0-5C3085E3B59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153" name="think-cell Slide" r:id="rId9" imgW="347" imgH="348" progId="TCLayout.ActiveDocument.1">
                  <p:embed/>
                </p:oleObj>
              </mc:Choice>
              <mc:Fallback>
                <p:oleObj name="think-cell Slide" r:id="rId9" imgW="347" imgH="348" progId="TCLayout.ActiveDocument.1">
                  <p:embed/>
                  <p:pic>
                    <p:nvPicPr>
                      <p:cNvPr id="12" name="Object 11" hidden="1">
                        <a:extLst>
                          <a:ext uri="{FF2B5EF4-FFF2-40B4-BE49-F238E27FC236}">
                            <a16:creationId xmlns:a16="http://schemas.microsoft.com/office/drawing/2014/main" id="{D07BCDF1-0877-49AD-A1E0-5C3085E3B590}"/>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9DD91CCE-8B9C-4F3F-86CA-EE2F9B3F9F2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3000" b="1" dirty="0">
              <a:latin typeface="Calibri" panose="020F0502020204030204" pitchFamily="34" charset="0"/>
              <a:cs typeface="Calibri" panose="020F0502020204030204" pitchFamily="34" charset="0"/>
              <a:sym typeface="Calibri" panose="020F0502020204030204" pitchFamily="34" charset="0"/>
            </a:endParaRPr>
          </a:p>
        </p:txBody>
      </p:sp>
      <p:sp>
        <p:nvSpPr>
          <p:cNvPr id="5" name="Content Placeholder 4">
            <a:extLst>
              <a:ext uri="{FF2B5EF4-FFF2-40B4-BE49-F238E27FC236}">
                <a16:creationId xmlns:a16="http://schemas.microsoft.com/office/drawing/2014/main" id="{FC43938F-CDAB-114C-B814-53DB87B3AA05}"/>
              </a:ext>
            </a:extLst>
          </p:cNvPr>
          <p:cNvSpPr>
            <a:spLocks noGrp="1"/>
          </p:cNvSpPr>
          <p:nvPr>
            <p:ph idx="4294967295"/>
          </p:nvPr>
        </p:nvSpPr>
        <p:spPr>
          <a:xfrm>
            <a:off x="306467" y="225642"/>
            <a:ext cx="8531065" cy="3263504"/>
          </a:xfrm>
        </p:spPr>
        <p:txBody>
          <a:bodyPr>
            <a:normAutofit/>
          </a:bodyPr>
          <a:lstStyle/>
          <a:p>
            <a:pPr marL="0" indent="0">
              <a:buNone/>
            </a:pPr>
            <a:r>
              <a:rPr lang="en-US" sz="2200" dirty="0">
                <a:latin typeface="Varela Round" panose="02000000000000000000" pitchFamily="2" charset="0"/>
              </a:rPr>
              <a:t>HR Teams Are Getting More Tech-Savvy</a:t>
            </a:r>
          </a:p>
          <a:p>
            <a:pPr marL="0" indent="0">
              <a:buNone/>
            </a:pPr>
            <a:r>
              <a:rPr lang="en-US" sz="1000" dirty="0">
                <a:latin typeface="Varela Round" panose="02000000000000000000" pitchFamily="2" charset="0"/>
              </a:rPr>
              <a:t>CEOs and CHROs say that HR is learning new technology skills, yet these executives also say their teams still need more technology, especially in the US. Learning these skills and adopting new technologies are critical for overcoming the challenges in recruitment, retention, diversity, and candidate experience that both the CEOs and CHROs and their employees describe in this survey. </a:t>
            </a:r>
            <a:r>
              <a:rPr lang="en-US" sz="1000" b="1" dirty="0">
                <a:latin typeface="Varela Round" panose="02000000000000000000" pitchFamily="2" charset="0"/>
              </a:rPr>
              <a:t>New technology is helping HR teams to become more effective, competitive, and productive.</a:t>
            </a:r>
          </a:p>
        </p:txBody>
      </p:sp>
      <p:sp>
        <p:nvSpPr>
          <p:cNvPr id="7" name="Rectangle 6">
            <a:extLst>
              <a:ext uri="{FF2B5EF4-FFF2-40B4-BE49-F238E27FC236}">
                <a16:creationId xmlns:a16="http://schemas.microsoft.com/office/drawing/2014/main" id="{411FE520-D26F-394E-9157-11DF2396D05D}"/>
              </a:ext>
            </a:extLst>
          </p:cNvPr>
          <p:cNvSpPr/>
          <p:nvPr/>
        </p:nvSpPr>
        <p:spPr>
          <a:xfrm>
            <a:off x="640081" y="1820677"/>
            <a:ext cx="2325317" cy="307777"/>
          </a:xfrm>
          <a:prstGeom prst="rect">
            <a:avLst/>
          </a:prstGeom>
        </p:spPr>
        <p:txBody>
          <a:bodyPr wrap="none">
            <a:spAutoFit/>
          </a:bodyPr>
          <a:lstStyle/>
          <a:p>
            <a:r>
              <a:rPr lang="en-US" sz="1400" dirty="0">
                <a:latin typeface="VarelaRound"/>
              </a:rPr>
              <a:t>CEO &amp; CHRO Survey Findings </a:t>
            </a:r>
            <a:endParaRPr lang="en-US" dirty="0"/>
          </a:p>
        </p:txBody>
      </p:sp>
      <p:pic>
        <p:nvPicPr>
          <p:cNvPr id="8" name="Picture 7">
            <a:extLst>
              <a:ext uri="{FF2B5EF4-FFF2-40B4-BE49-F238E27FC236}">
                <a16:creationId xmlns:a16="http://schemas.microsoft.com/office/drawing/2014/main" id="{68F3A627-978F-684C-9616-63515475C48A}"/>
              </a:ext>
            </a:extLst>
          </p:cNvPr>
          <p:cNvPicPr>
            <a:picLocks noChangeAspect="1"/>
          </p:cNvPicPr>
          <p:nvPr/>
        </p:nvPicPr>
        <p:blipFill>
          <a:blip r:embed="rId11"/>
          <a:stretch>
            <a:fillRect/>
          </a:stretch>
        </p:blipFill>
        <p:spPr>
          <a:xfrm>
            <a:off x="515620" y="1688596"/>
            <a:ext cx="274361" cy="596025"/>
          </a:xfrm>
          <a:prstGeom prst="rect">
            <a:avLst/>
          </a:prstGeom>
        </p:spPr>
      </p:pic>
      <p:pic>
        <p:nvPicPr>
          <p:cNvPr id="15" name="Picture 14">
            <a:extLst>
              <a:ext uri="{FF2B5EF4-FFF2-40B4-BE49-F238E27FC236}">
                <a16:creationId xmlns:a16="http://schemas.microsoft.com/office/drawing/2014/main" id="{449DC73E-21ED-D847-BFD9-9CDFFE0FC73F}"/>
              </a:ext>
            </a:extLst>
          </p:cNvPr>
          <p:cNvPicPr>
            <a:picLocks noChangeAspect="1"/>
          </p:cNvPicPr>
          <p:nvPr/>
        </p:nvPicPr>
        <p:blipFill>
          <a:blip r:embed="rId12"/>
          <a:stretch>
            <a:fillRect/>
          </a:stretch>
        </p:blipFill>
        <p:spPr>
          <a:xfrm>
            <a:off x="3620144" y="4442539"/>
            <a:ext cx="2838431" cy="166967"/>
          </a:xfrm>
          <a:prstGeom prst="rect">
            <a:avLst/>
          </a:prstGeom>
        </p:spPr>
      </p:pic>
      <p:sp>
        <p:nvSpPr>
          <p:cNvPr id="16" name="TextBox 15">
            <a:extLst>
              <a:ext uri="{FF2B5EF4-FFF2-40B4-BE49-F238E27FC236}">
                <a16:creationId xmlns:a16="http://schemas.microsoft.com/office/drawing/2014/main" id="{66D45A13-9774-7D47-AB32-DCDF77B37777}"/>
              </a:ext>
            </a:extLst>
          </p:cNvPr>
          <p:cNvSpPr txBox="1"/>
          <p:nvPr/>
        </p:nvSpPr>
        <p:spPr>
          <a:xfrm>
            <a:off x="900906" y="2281302"/>
            <a:ext cx="2514600" cy="415498"/>
          </a:xfrm>
          <a:prstGeom prst="rect">
            <a:avLst/>
          </a:prstGeom>
          <a:noFill/>
        </p:spPr>
        <p:txBody>
          <a:bodyPr wrap="square" rtlCol="0">
            <a:spAutoFit/>
          </a:bodyPr>
          <a:lstStyle/>
          <a:p>
            <a:pPr algn="ctr"/>
            <a:r>
              <a:rPr lang="en-US" sz="1050" dirty="0">
                <a:latin typeface="Varela Round" panose="02000000000000000000" pitchFamily="2" charset="0"/>
              </a:rPr>
              <a:t>Our HR team has learned many new tech skills in the last few years </a:t>
            </a:r>
          </a:p>
        </p:txBody>
      </p:sp>
      <p:sp>
        <p:nvSpPr>
          <p:cNvPr id="17" name="TextBox 16">
            <a:extLst>
              <a:ext uri="{FF2B5EF4-FFF2-40B4-BE49-F238E27FC236}">
                <a16:creationId xmlns:a16="http://schemas.microsoft.com/office/drawing/2014/main" id="{31DB17A9-1D68-424E-9E75-97F611E4AA71}"/>
              </a:ext>
            </a:extLst>
          </p:cNvPr>
          <p:cNvSpPr txBox="1"/>
          <p:nvPr/>
        </p:nvSpPr>
        <p:spPr>
          <a:xfrm>
            <a:off x="3562826" y="2281302"/>
            <a:ext cx="2514600" cy="415498"/>
          </a:xfrm>
          <a:prstGeom prst="rect">
            <a:avLst/>
          </a:prstGeom>
          <a:noFill/>
        </p:spPr>
        <p:txBody>
          <a:bodyPr wrap="square" rtlCol="0">
            <a:spAutoFit/>
          </a:bodyPr>
          <a:lstStyle/>
          <a:p>
            <a:pPr algn="ctr"/>
            <a:r>
              <a:rPr lang="en-US" sz="1050" dirty="0">
                <a:latin typeface="Varela Round" panose="02000000000000000000" pitchFamily="2" charset="0"/>
              </a:rPr>
              <a:t>Our HR team is not capitalizing on all available new technology </a:t>
            </a:r>
          </a:p>
        </p:txBody>
      </p:sp>
      <p:sp>
        <p:nvSpPr>
          <p:cNvPr id="18" name="TextBox 17">
            <a:extLst>
              <a:ext uri="{FF2B5EF4-FFF2-40B4-BE49-F238E27FC236}">
                <a16:creationId xmlns:a16="http://schemas.microsoft.com/office/drawing/2014/main" id="{92C0BCE6-975B-8A4D-B745-EE325319F153}"/>
              </a:ext>
            </a:extLst>
          </p:cNvPr>
          <p:cNvSpPr txBox="1"/>
          <p:nvPr/>
        </p:nvSpPr>
        <p:spPr>
          <a:xfrm>
            <a:off x="6224746" y="2281302"/>
            <a:ext cx="2514600" cy="415498"/>
          </a:xfrm>
          <a:prstGeom prst="rect">
            <a:avLst/>
          </a:prstGeom>
          <a:noFill/>
        </p:spPr>
        <p:txBody>
          <a:bodyPr wrap="square" rtlCol="0">
            <a:spAutoFit/>
          </a:bodyPr>
          <a:lstStyle/>
          <a:p>
            <a:pPr algn="ctr"/>
            <a:r>
              <a:rPr lang="en-US" sz="1050" dirty="0">
                <a:latin typeface="Varela Round" panose="02000000000000000000" pitchFamily="2" charset="0"/>
              </a:rPr>
              <a:t>Our HR team is probably behind the curve on technology </a:t>
            </a:r>
          </a:p>
        </p:txBody>
      </p:sp>
    </p:spTree>
    <p:extLst>
      <p:ext uri="{BB962C8B-B14F-4D97-AF65-F5344CB8AC3E}">
        <p14:creationId xmlns:p14="http://schemas.microsoft.com/office/powerpoint/2010/main" val="2246000046"/>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D07BCDF1-0877-49AD-A1E0-5C3085E3B59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177" name="think-cell Slide" r:id="rId5" imgW="347" imgH="348" progId="TCLayout.ActiveDocument.1">
                  <p:embed/>
                </p:oleObj>
              </mc:Choice>
              <mc:Fallback>
                <p:oleObj name="think-cell Slide" r:id="rId5" imgW="347" imgH="348" progId="TCLayout.ActiveDocument.1">
                  <p:embed/>
                  <p:pic>
                    <p:nvPicPr>
                      <p:cNvPr id="12" name="Object 11" hidden="1">
                        <a:extLst>
                          <a:ext uri="{FF2B5EF4-FFF2-40B4-BE49-F238E27FC236}">
                            <a16:creationId xmlns:a16="http://schemas.microsoft.com/office/drawing/2014/main" id="{D07BCDF1-0877-49AD-A1E0-5C3085E3B59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9DD91CCE-8B9C-4F3F-86CA-EE2F9B3F9F2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3000" b="1" dirty="0">
              <a:latin typeface="Calibri" panose="020F0502020204030204" pitchFamily="34" charset="0"/>
              <a:cs typeface="Calibri" panose="020F0502020204030204" pitchFamily="34" charset="0"/>
              <a:sym typeface="Calibri" panose="020F0502020204030204" pitchFamily="34" charset="0"/>
            </a:endParaRPr>
          </a:p>
        </p:txBody>
      </p:sp>
      <p:sp>
        <p:nvSpPr>
          <p:cNvPr id="5" name="Content Placeholder 4">
            <a:extLst>
              <a:ext uri="{FF2B5EF4-FFF2-40B4-BE49-F238E27FC236}">
                <a16:creationId xmlns:a16="http://schemas.microsoft.com/office/drawing/2014/main" id="{FC43938F-CDAB-114C-B814-53DB87B3AA05}"/>
              </a:ext>
            </a:extLst>
          </p:cNvPr>
          <p:cNvSpPr>
            <a:spLocks noGrp="1"/>
          </p:cNvSpPr>
          <p:nvPr>
            <p:ph idx="4294967295"/>
          </p:nvPr>
        </p:nvSpPr>
        <p:spPr>
          <a:xfrm>
            <a:off x="306467" y="225642"/>
            <a:ext cx="8531065" cy="3263504"/>
          </a:xfrm>
        </p:spPr>
        <p:txBody>
          <a:bodyPr>
            <a:normAutofit/>
          </a:bodyPr>
          <a:lstStyle/>
          <a:p>
            <a:pPr marL="0" indent="0">
              <a:buNone/>
            </a:pPr>
            <a:r>
              <a:rPr lang="en-US" sz="2200" dirty="0">
                <a:latin typeface="Varela Round" panose="02000000000000000000" pitchFamily="2" charset="0"/>
              </a:rPr>
              <a:t>High Interest In AI Is Driving Adoption</a:t>
            </a:r>
          </a:p>
          <a:p>
            <a:pPr marL="0" indent="0">
              <a:buNone/>
            </a:pPr>
            <a:r>
              <a:rPr lang="en-US" sz="1000" dirty="0">
                <a:latin typeface="Varela Round" panose="02000000000000000000" pitchFamily="2" charset="0"/>
              </a:rPr>
              <a:t>To address the talent crisis, CEOs and CHROs say their companies are turning to AI. Most companies have not started using AI yet for critical tasks, but most are planning to do so in the coming few years. The US is far ahead on use of AI, and has doubled usage of AI for HR and talent programs in the last year. In the Talent Intelligence and Management Report 2018, just 22% of US CEOs and CHROs reported using AI for talent programs, compared to 47% using AI for recruitment this year. </a:t>
            </a:r>
            <a:r>
              <a:rPr lang="en-US" sz="1000" b="1" dirty="0">
                <a:latin typeface="Varela Round" panose="02000000000000000000" pitchFamily="2" charset="0"/>
              </a:rPr>
              <a:t>AI is delivering benefits that solve the talent crisis.</a:t>
            </a:r>
          </a:p>
        </p:txBody>
      </p:sp>
      <p:pic>
        <p:nvPicPr>
          <p:cNvPr id="6" name="Picture 5">
            <a:extLst>
              <a:ext uri="{FF2B5EF4-FFF2-40B4-BE49-F238E27FC236}">
                <a16:creationId xmlns:a16="http://schemas.microsoft.com/office/drawing/2014/main" id="{4EEC1AB3-00EA-5C4C-A341-72BF1A792D7E}"/>
              </a:ext>
            </a:extLst>
          </p:cNvPr>
          <p:cNvPicPr>
            <a:picLocks noChangeAspect="1"/>
          </p:cNvPicPr>
          <p:nvPr/>
        </p:nvPicPr>
        <p:blipFill>
          <a:blip r:embed="rId7"/>
          <a:stretch>
            <a:fillRect/>
          </a:stretch>
        </p:blipFill>
        <p:spPr>
          <a:xfrm>
            <a:off x="0" y="1685661"/>
            <a:ext cx="9144000" cy="2991611"/>
          </a:xfrm>
          <a:prstGeom prst="rect">
            <a:avLst/>
          </a:prstGeom>
        </p:spPr>
      </p:pic>
      <p:sp>
        <p:nvSpPr>
          <p:cNvPr id="7" name="Rectangle 6">
            <a:extLst>
              <a:ext uri="{FF2B5EF4-FFF2-40B4-BE49-F238E27FC236}">
                <a16:creationId xmlns:a16="http://schemas.microsoft.com/office/drawing/2014/main" id="{719738D8-0F6C-8C4A-8B77-B7E3E8BA153B}"/>
              </a:ext>
            </a:extLst>
          </p:cNvPr>
          <p:cNvSpPr/>
          <p:nvPr/>
        </p:nvSpPr>
        <p:spPr>
          <a:xfrm>
            <a:off x="640081" y="1820677"/>
            <a:ext cx="2325317" cy="307777"/>
          </a:xfrm>
          <a:prstGeom prst="rect">
            <a:avLst/>
          </a:prstGeom>
        </p:spPr>
        <p:txBody>
          <a:bodyPr wrap="none">
            <a:spAutoFit/>
          </a:bodyPr>
          <a:lstStyle/>
          <a:p>
            <a:r>
              <a:rPr lang="en-US" sz="1400" dirty="0">
                <a:latin typeface="VarelaRound"/>
              </a:rPr>
              <a:t>CEO &amp; CHRO Survey Findings </a:t>
            </a:r>
            <a:endParaRPr lang="en-US" dirty="0"/>
          </a:p>
        </p:txBody>
      </p:sp>
      <p:pic>
        <p:nvPicPr>
          <p:cNvPr id="8" name="Picture 7">
            <a:extLst>
              <a:ext uri="{FF2B5EF4-FFF2-40B4-BE49-F238E27FC236}">
                <a16:creationId xmlns:a16="http://schemas.microsoft.com/office/drawing/2014/main" id="{70B1588A-818A-8043-A680-9B0042DE5AB0}"/>
              </a:ext>
            </a:extLst>
          </p:cNvPr>
          <p:cNvPicPr>
            <a:picLocks noChangeAspect="1"/>
          </p:cNvPicPr>
          <p:nvPr/>
        </p:nvPicPr>
        <p:blipFill>
          <a:blip r:embed="rId8"/>
          <a:stretch>
            <a:fillRect/>
          </a:stretch>
        </p:blipFill>
        <p:spPr>
          <a:xfrm>
            <a:off x="515620" y="1688596"/>
            <a:ext cx="274361" cy="596025"/>
          </a:xfrm>
          <a:prstGeom prst="rect">
            <a:avLst/>
          </a:prstGeom>
        </p:spPr>
      </p:pic>
      <p:pic>
        <p:nvPicPr>
          <p:cNvPr id="2" name="Picture 1">
            <a:extLst>
              <a:ext uri="{FF2B5EF4-FFF2-40B4-BE49-F238E27FC236}">
                <a16:creationId xmlns:a16="http://schemas.microsoft.com/office/drawing/2014/main" id="{44E6C4FF-FE99-9B4B-BD69-58B17D17CCCF}"/>
              </a:ext>
            </a:extLst>
          </p:cNvPr>
          <p:cNvPicPr>
            <a:picLocks noChangeAspect="1"/>
          </p:cNvPicPr>
          <p:nvPr/>
        </p:nvPicPr>
        <p:blipFill>
          <a:blip r:embed="rId9"/>
          <a:stretch>
            <a:fillRect/>
          </a:stretch>
        </p:blipFill>
        <p:spPr>
          <a:xfrm>
            <a:off x="1176041" y="2460446"/>
            <a:ext cx="1920240" cy="960120"/>
          </a:xfrm>
          <a:prstGeom prst="rect">
            <a:avLst/>
          </a:prstGeom>
        </p:spPr>
      </p:pic>
      <p:pic>
        <p:nvPicPr>
          <p:cNvPr id="3" name="Picture 2">
            <a:extLst>
              <a:ext uri="{FF2B5EF4-FFF2-40B4-BE49-F238E27FC236}">
                <a16:creationId xmlns:a16="http://schemas.microsoft.com/office/drawing/2014/main" id="{179212BF-C5C4-C948-B8FB-FDD40D85DAB1}"/>
              </a:ext>
            </a:extLst>
          </p:cNvPr>
          <p:cNvPicPr>
            <a:picLocks noChangeAspect="1"/>
          </p:cNvPicPr>
          <p:nvPr/>
        </p:nvPicPr>
        <p:blipFill>
          <a:blip r:embed="rId10"/>
          <a:stretch>
            <a:fillRect/>
          </a:stretch>
        </p:blipFill>
        <p:spPr>
          <a:xfrm>
            <a:off x="4044742" y="2478227"/>
            <a:ext cx="1920240" cy="960120"/>
          </a:xfrm>
          <a:prstGeom prst="rect">
            <a:avLst/>
          </a:prstGeom>
        </p:spPr>
      </p:pic>
      <p:pic>
        <p:nvPicPr>
          <p:cNvPr id="4" name="Picture 3">
            <a:extLst>
              <a:ext uri="{FF2B5EF4-FFF2-40B4-BE49-F238E27FC236}">
                <a16:creationId xmlns:a16="http://schemas.microsoft.com/office/drawing/2014/main" id="{0D6A065E-8F87-CF41-9263-860BEBF3C521}"/>
              </a:ext>
            </a:extLst>
          </p:cNvPr>
          <p:cNvPicPr>
            <a:picLocks noChangeAspect="1"/>
          </p:cNvPicPr>
          <p:nvPr/>
        </p:nvPicPr>
        <p:blipFill>
          <a:blip r:embed="rId11"/>
          <a:stretch>
            <a:fillRect/>
          </a:stretch>
        </p:blipFill>
        <p:spPr>
          <a:xfrm>
            <a:off x="6913443" y="2478227"/>
            <a:ext cx="1920240" cy="960120"/>
          </a:xfrm>
          <a:prstGeom prst="rect">
            <a:avLst/>
          </a:prstGeom>
        </p:spPr>
      </p:pic>
      <p:sp>
        <p:nvSpPr>
          <p:cNvPr id="9" name="TextBox 8">
            <a:extLst>
              <a:ext uri="{FF2B5EF4-FFF2-40B4-BE49-F238E27FC236}">
                <a16:creationId xmlns:a16="http://schemas.microsoft.com/office/drawing/2014/main" id="{F52A8B84-3A6A-6347-9354-A64118F24726}"/>
              </a:ext>
            </a:extLst>
          </p:cNvPr>
          <p:cNvSpPr txBox="1"/>
          <p:nvPr/>
        </p:nvSpPr>
        <p:spPr>
          <a:xfrm>
            <a:off x="199545" y="2498366"/>
            <a:ext cx="983026" cy="954107"/>
          </a:xfrm>
          <a:prstGeom prst="rect">
            <a:avLst/>
          </a:prstGeom>
          <a:noFill/>
        </p:spPr>
        <p:txBody>
          <a:bodyPr wrap="none" rtlCol="0">
            <a:spAutoFit/>
          </a:bodyPr>
          <a:lstStyle/>
          <a:p>
            <a:pPr algn="r"/>
            <a:r>
              <a:rPr lang="en-US" sz="800" dirty="0">
                <a:latin typeface="Varela Round" panose="02000000000000000000" pitchFamily="2" charset="0"/>
              </a:rPr>
              <a:t>United States</a:t>
            </a:r>
          </a:p>
          <a:p>
            <a:pPr algn="r"/>
            <a:endParaRPr lang="en-US" sz="800" dirty="0">
              <a:latin typeface="Varela Round" panose="02000000000000000000" pitchFamily="2" charset="0"/>
            </a:endParaRPr>
          </a:p>
          <a:p>
            <a:pPr algn="r"/>
            <a:r>
              <a:rPr lang="en-US" sz="800" dirty="0">
                <a:latin typeface="Varela Round" panose="02000000000000000000" pitchFamily="2" charset="0"/>
              </a:rPr>
              <a:t>France</a:t>
            </a:r>
          </a:p>
          <a:p>
            <a:pPr algn="r"/>
            <a:endParaRPr lang="en-US" sz="800" dirty="0">
              <a:latin typeface="Varela Round" panose="02000000000000000000" pitchFamily="2" charset="0"/>
            </a:endParaRPr>
          </a:p>
          <a:p>
            <a:pPr algn="r"/>
            <a:r>
              <a:rPr lang="en-US" sz="800" dirty="0">
                <a:latin typeface="Varela Round" panose="02000000000000000000" pitchFamily="2" charset="0"/>
              </a:rPr>
              <a:t>Germany</a:t>
            </a:r>
          </a:p>
          <a:p>
            <a:pPr algn="r"/>
            <a:endParaRPr lang="en-US" sz="800" dirty="0">
              <a:latin typeface="Varela Round" panose="02000000000000000000" pitchFamily="2" charset="0"/>
            </a:endParaRPr>
          </a:p>
          <a:p>
            <a:pPr algn="r"/>
            <a:r>
              <a:rPr lang="en-US" sz="800" dirty="0">
                <a:latin typeface="Varela Round" panose="02000000000000000000" pitchFamily="2" charset="0"/>
              </a:rPr>
              <a:t>United Kingdom</a:t>
            </a:r>
          </a:p>
        </p:txBody>
      </p:sp>
      <p:sp>
        <p:nvSpPr>
          <p:cNvPr id="13" name="TextBox 12">
            <a:extLst>
              <a:ext uri="{FF2B5EF4-FFF2-40B4-BE49-F238E27FC236}">
                <a16:creationId xmlns:a16="http://schemas.microsoft.com/office/drawing/2014/main" id="{F661543E-4645-7C41-B9EA-FA626EC09065}"/>
              </a:ext>
            </a:extLst>
          </p:cNvPr>
          <p:cNvSpPr txBox="1"/>
          <p:nvPr/>
        </p:nvSpPr>
        <p:spPr>
          <a:xfrm>
            <a:off x="3075420" y="2498366"/>
            <a:ext cx="983026" cy="954107"/>
          </a:xfrm>
          <a:prstGeom prst="rect">
            <a:avLst/>
          </a:prstGeom>
          <a:noFill/>
        </p:spPr>
        <p:txBody>
          <a:bodyPr wrap="none" rtlCol="0">
            <a:spAutoFit/>
          </a:bodyPr>
          <a:lstStyle/>
          <a:p>
            <a:pPr algn="r"/>
            <a:r>
              <a:rPr lang="en-US" sz="800" dirty="0">
                <a:latin typeface="Varela Round" panose="02000000000000000000" pitchFamily="2" charset="0"/>
              </a:rPr>
              <a:t>United States</a:t>
            </a:r>
          </a:p>
          <a:p>
            <a:pPr algn="r"/>
            <a:endParaRPr lang="en-US" sz="800" dirty="0">
              <a:latin typeface="Varela Round" panose="02000000000000000000" pitchFamily="2" charset="0"/>
            </a:endParaRPr>
          </a:p>
          <a:p>
            <a:pPr algn="r"/>
            <a:r>
              <a:rPr lang="en-US" sz="800" dirty="0">
                <a:latin typeface="Varela Round" panose="02000000000000000000" pitchFamily="2" charset="0"/>
              </a:rPr>
              <a:t>France</a:t>
            </a:r>
          </a:p>
          <a:p>
            <a:pPr algn="r"/>
            <a:endParaRPr lang="en-US" sz="800" dirty="0">
              <a:latin typeface="Varela Round" panose="02000000000000000000" pitchFamily="2" charset="0"/>
            </a:endParaRPr>
          </a:p>
          <a:p>
            <a:pPr algn="r"/>
            <a:r>
              <a:rPr lang="en-US" sz="800" dirty="0">
                <a:latin typeface="Varela Round" panose="02000000000000000000" pitchFamily="2" charset="0"/>
              </a:rPr>
              <a:t>Germany</a:t>
            </a:r>
          </a:p>
          <a:p>
            <a:pPr algn="r"/>
            <a:endParaRPr lang="en-US" sz="800" dirty="0">
              <a:latin typeface="Varela Round" panose="02000000000000000000" pitchFamily="2" charset="0"/>
            </a:endParaRPr>
          </a:p>
          <a:p>
            <a:pPr algn="r"/>
            <a:r>
              <a:rPr lang="en-US" sz="800" dirty="0">
                <a:latin typeface="Varela Round" panose="02000000000000000000" pitchFamily="2" charset="0"/>
              </a:rPr>
              <a:t>United Kingdom</a:t>
            </a:r>
          </a:p>
        </p:txBody>
      </p:sp>
      <p:sp>
        <p:nvSpPr>
          <p:cNvPr id="14" name="TextBox 13">
            <a:extLst>
              <a:ext uri="{FF2B5EF4-FFF2-40B4-BE49-F238E27FC236}">
                <a16:creationId xmlns:a16="http://schemas.microsoft.com/office/drawing/2014/main" id="{0930A699-64A6-2E42-8DC5-7181332697D0}"/>
              </a:ext>
            </a:extLst>
          </p:cNvPr>
          <p:cNvSpPr txBox="1"/>
          <p:nvPr/>
        </p:nvSpPr>
        <p:spPr>
          <a:xfrm>
            <a:off x="5984654" y="2498366"/>
            <a:ext cx="983026" cy="954107"/>
          </a:xfrm>
          <a:prstGeom prst="rect">
            <a:avLst/>
          </a:prstGeom>
          <a:noFill/>
        </p:spPr>
        <p:txBody>
          <a:bodyPr wrap="none" rtlCol="0">
            <a:spAutoFit/>
          </a:bodyPr>
          <a:lstStyle/>
          <a:p>
            <a:pPr algn="r"/>
            <a:r>
              <a:rPr lang="en-US" sz="800" dirty="0">
                <a:latin typeface="Varela Round" panose="02000000000000000000" pitchFamily="2" charset="0"/>
              </a:rPr>
              <a:t>United States</a:t>
            </a:r>
          </a:p>
          <a:p>
            <a:pPr algn="r"/>
            <a:endParaRPr lang="en-US" sz="800" dirty="0">
              <a:latin typeface="Varela Round" panose="02000000000000000000" pitchFamily="2" charset="0"/>
            </a:endParaRPr>
          </a:p>
          <a:p>
            <a:pPr algn="r"/>
            <a:r>
              <a:rPr lang="en-US" sz="800" dirty="0">
                <a:latin typeface="Varela Round" panose="02000000000000000000" pitchFamily="2" charset="0"/>
              </a:rPr>
              <a:t>France</a:t>
            </a:r>
          </a:p>
          <a:p>
            <a:pPr algn="r"/>
            <a:endParaRPr lang="en-US" sz="800" dirty="0">
              <a:latin typeface="Varela Round" panose="02000000000000000000" pitchFamily="2" charset="0"/>
            </a:endParaRPr>
          </a:p>
          <a:p>
            <a:pPr algn="r"/>
            <a:r>
              <a:rPr lang="en-US" sz="800" dirty="0">
                <a:latin typeface="Varela Round" panose="02000000000000000000" pitchFamily="2" charset="0"/>
              </a:rPr>
              <a:t>Germany</a:t>
            </a:r>
          </a:p>
          <a:p>
            <a:pPr algn="r"/>
            <a:endParaRPr lang="en-US" sz="800" dirty="0">
              <a:latin typeface="Varela Round" panose="02000000000000000000" pitchFamily="2" charset="0"/>
            </a:endParaRPr>
          </a:p>
          <a:p>
            <a:pPr algn="r"/>
            <a:r>
              <a:rPr lang="en-US" sz="800" dirty="0">
                <a:latin typeface="Varela Round" panose="02000000000000000000" pitchFamily="2" charset="0"/>
              </a:rPr>
              <a:t>United Kingdom</a:t>
            </a:r>
          </a:p>
        </p:txBody>
      </p:sp>
      <p:sp>
        <p:nvSpPr>
          <p:cNvPr id="15" name="TextBox 14">
            <a:extLst>
              <a:ext uri="{FF2B5EF4-FFF2-40B4-BE49-F238E27FC236}">
                <a16:creationId xmlns:a16="http://schemas.microsoft.com/office/drawing/2014/main" id="{6BDD9A41-9277-0948-87AC-FBEE9BE8B03B}"/>
              </a:ext>
            </a:extLst>
          </p:cNvPr>
          <p:cNvSpPr txBox="1"/>
          <p:nvPr/>
        </p:nvSpPr>
        <p:spPr>
          <a:xfrm>
            <a:off x="1182571" y="3527066"/>
            <a:ext cx="2039600" cy="646331"/>
          </a:xfrm>
          <a:prstGeom prst="rect">
            <a:avLst/>
          </a:prstGeom>
          <a:noFill/>
        </p:spPr>
        <p:txBody>
          <a:bodyPr wrap="square" rtlCol="0">
            <a:spAutoFit/>
          </a:bodyPr>
          <a:lstStyle/>
          <a:p>
            <a:r>
              <a:rPr lang="en-US" sz="900" dirty="0">
                <a:latin typeface="Varela Round" panose="02000000000000000000" pitchFamily="2" charset="0"/>
              </a:rPr>
              <a:t>Use are using AI for recruitment</a:t>
            </a:r>
          </a:p>
          <a:p>
            <a:endParaRPr lang="en-US" sz="900" dirty="0">
              <a:latin typeface="Varela Round" panose="02000000000000000000" pitchFamily="2" charset="0"/>
            </a:endParaRPr>
          </a:p>
          <a:p>
            <a:r>
              <a:rPr lang="en-US" sz="900" dirty="0">
                <a:latin typeface="Varela Round" panose="02000000000000000000" pitchFamily="2" charset="0"/>
              </a:rPr>
              <a:t>We are interested in using AI for recruitment in the future</a:t>
            </a:r>
          </a:p>
        </p:txBody>
      </p:sp>
      <p:sp>
        <p:nvSpPr>
          <p:cNvPr id="16" name="TextBox 15">
            <a:extLst>
              <a:ext uri="{FF2B5EF4-FFF2-40B4-BE49-F238E27FC236}">
                <a16:creationId xmlns:a16="http://schemas.microsoft.com/office/drawing/2014/main" id="{30A53107-5A19-3F41-B79B-569057AD6B4D}"/>
              </a:ext>
            </a:extLst>
          </p:cNvPr>
          <p:cNvSpPr txBox="1"/>
          <p:nvPr/>
        </p:nvSpPr>
        <p:spPr>
          <a:xfrm>
            <a:off x="4056399" y="3527066"/>
            <a:ext cx="2039600" cy="784830"/>
          </a:xfrm>
          <a:prstGeom prst="rect">
            <a:avLst/>
          </a:prstGeom>
          <a:noFill/>
        </p:spPr>
        <p:txBody>
          <a:bodyPr wrap="square" rtlCol="0">
            <a:spAutoFit/>
          </a:bodyPr>
          <a:lstStyle/>
          <a:p>
            <a:r>
              <a:rPr lang="en-US" sz="900" dirty="0">
                <a:latin typeface="Varela Round" panose="02000000000000000000" pitchFamily="2" charset="0"/>
              </a:rPr>
              <a:t>We are using AI for repetitive </a:t>
            </a:r>
          </a:p>
          <a:p>
            <a:r>
              <a:rPr lang="en-US" sz="900" dirty="0">
                <a:latin typeface="Varela Round" panose="02000000000000000000" pitchFamily="2" charset="0"/>
              </a:rPr>
              <a:t>HR tasks</a:t>
            </a:r>
          </a:p>
          <a:p>
            <a:endParaRPr lang="en-US" sz="900" dirty="0">
              <a:latin typeface="Varela Round" panose="02000000000000000000" pitchFamily="2" charset="0"/>
            </a:endParaRPr>
          </a:p>
          <a:p>
            <a:r>
              <a:rPr lang="en-US" sz="900" dirty="0">
                <a:latin typeface="Varela Round" panose="02000000000000000000" pitchFamily="2" charset="0"/>
              </a:rPr>
              <a:t>We are interested in using  AI for repetitive HR tasks in the future</a:t>
            </a:r>
          </a:p>
        </p:txBody>
      </p:sp>
      <p:sp>
        <p:nvSpPr>
          <p:cNvPr id="17" name="TextBox 16">
            <a:extLst>
              <a:ext uri="{FF2B5EF4-FFF2-40B4-BE49-F238E27FC236}">
                <a16:creationId xmlns:a16="http://schemas.microsoft.com/office/drawing/2014/main" id="{6576604F-A70D-F64D-9832-D801C8A80906}"/>
              </a:ext>
            </a:extLst>
          </p:cNvPr>
          <p:cNvSpPr txBox="1"/>
          <p:nvPr/>
        </p:nvSpPr>
        <p:spPr>
          <a:xfrm>
            <a:off x="6921519" y="3527066"/>
            <a:ext cx="2039600" cy="784830"/>
          </a:xfrm>
          <a:prstGeom prst="rect">
            <a:avLst/>
          </a:prstGeom>
          <a:noFill/>
        </p:spPr>
        <p:txBody>
          <a:bodyPr wrap="square" rtlCol="0">
            <a:spAutoFit/>
          </a:bodyPr>
          <a:lstStyle/>
          <a:p>
            <a:r>
              <a:rPr lang="en-US" sz="900" dirty="0">
                <a:latin typeface="Varela Round" panose="02000000000000000000" pitchFamily="2" charset="0"/>
              </a:rPr>
              <a:t>We are using AI for employee retention</a:t>
            </a:r>
          </a:p>
          <a:p>
            <a:endParaRPr lang="en-US" sz="900" dirty="0">
              <a:latin typeface="Varela Round" panose="02000000000000000000" pitchFamily="2" charset="0"/>
            </a:endParaRPr>
          </a:p>
          <a:p>
            <a:r>
              <a:rPr lang="en-US" sz="900" dirty="0">
                <a:latin typeface="Varela Round" panose="02000000000000000000" pitchFamily="2" charset="0"/>
              </a:rPr>
              <a:t>We are interested in using AI for employee retention in the future</a:t>
            </a:r>
          </a:p>
        </p:txBody>
      </p:sp>
      <p:pic>
        <p:nvPicPr>
          <p:cNvPr id="10" name="Picture 9">
            <a:extLst>
              <a:ext uri="{FF2B5EF4-FFF2-40B4-BE49-F238E27FC236}">
                <a16:creationId xmlns:a16="http://schemas.microsoft.com/office/drawing/2014/main" id="{35F8253B-2BE8-F94F-95B7-786943D26DAE}"/>
              </a:ext>
            </a:extLst>
          </p:cNvPr>
          <p:cNvPicPr>
            <a:picLocks noChangeAspect="1"/>
          </p:cNvPicPr>
          <p:nvPr/>
        </p:nvPicPr>
        <p:blipFill>
          <a:blip r:embed="rId12"/>
          <a:stretch>
            <a:fillRect/>
          </a:stretch>
        </p:blipFill>
        <p:spPr>
          <a:xfrm>
            <a:off x="1008399" y="3570811"/>
            <a:ext cx="203200" cy="127000"/>
          </a:xfrm>
          <a:prstGeom prst="rect">
            <a:avLst/>
          </a:prstGeom>
        </p:spPr>
      </p:pic>
      <p:pic>
        <p:nvPicPr>
          <p:cNvPr id="18" name="Picture 17">
            <a:extLst>
              <a:ext uri="{FF2B5EF4-FFF2-40B4-BE49-F238E27FC236}">
                <a16:creationId xmlns:a16="http://schemas.microsoft.com/office/drawing/2014/main" id="{8FCC7C8A-3199-0048-A60E-2AB31EEE9A89}"/>
              </a:ext>
            </a:extLst>
          </p:cNvPr>
          <p:cNvPicPr>
            <a:picLocks noChangeAspect="1"/>
          </p:cNvPicPr>
          <p:nvPr/>
        </p:nvPicPr>
        <p:blipFill>
          <a:blip r:embed="rId13"/>
          <a:stretch>
            <a:fillRect/>
          </a:stretch>
        </p:blipFill>
        <p:spPr>
          <a:xfrm>
            <a:off x="1002593" y="3861307"/>
            <a:ext cx="203200" cy="127000"/>
          </a:xfrm>
          <a:prstGeom prst="rect">
            <a:avLst/>
          </a:prstGeom>
        </p:spPr>
      </p:pic>
      <p:pic>
        <p:nvPicPr>
          <p:cNvPr id="19" name="Picture 18">
            <a:extLst>
              <a:ext uri="{FF2B5EF4-FFF2-40B4-BE49-F238E27FC236}">
                <a16:creationId xmlns:a16="http://schemas.microsoft.com/office/drawing/2014/main" id="{0643CFA7-1750-7049-A9E4-62FCAD665653}"/>
              </a:ext>
            </a:extLst>
          </p:cNvPr>
          <p:cNvPicPr>
            <a:picLocks noChangeAspect="1"/>
          </p:cNvPicPr>
          <p:nvPr/>
        </p:nvPicPr>
        <p:blipFill>
          <a:blip r:embed="rId12"/>
          <a:stretch>
            <a:fillRect/>
          </a:stretch>
        </p:blipFill>
        <p:spPr>
          <a:xfrm>
            <a:off x="3873519" y="3570811"/>
            <a:ext cx="203200" cy="127000"/>
          </a:xfrm>
          <a:prstGeom prst="rect">
            <a:avLst/>
          </a:prstGeom>
        </p:spPr>
      </p:pic>
      <p:pic>
        <p:nvPicPr>
          <p:cNvPr id="20" name="Picture 19">
            <a:extLst>
              <a:ext uri="{FF2B5EF4-FFF2-40B4-BE49-F238E27FC236}">
                <a16:creationId xmlns:a16="http://schemas.microsoft.com/office/drawing/2014/main" id="{A17B2F98-C2A7-2648-9601-C51954437430}"/>
              </a:ext>
            </a:extLst>
          </p:cNvPr>
          <p:cNvPicPr>
            <a:picLocks noChangeAspect="1"/>
          </p:cNvPicPr>
          <p:nvPr/>
        </p:nvPicPr>
        <p:blipFill>
          <a:blip r:embed="rId13"/>
          <a:stretch>
            <a:fillRect/>
          </a:stretch>
        </p:blipFill>
        <p:spPr>
          <a:xfrm>
            <a:off x="3867713" y="3991938"/>
            <a:ext cx="203200" cy="127000"/>
          </a:xfrm>
          <a:prstGeom prst="rect">
            <a:avLst/>
          </a:prstGeom>
        </p:spPr>
      </p:pic>
      <p:pic>
        <p:nvPicPr>
          <p:cNvPr id="21" name="Picture 20">
            <a:extLst>
              <a:ext uri="{FF2B5EF4-FFF2-40B4-BE49-F238E27FC236}">
                <a16:creationId xmlns:a16="http://schemas.microsoft.com/office/drawing/2014/main" id="{E5EB44C1-5492-2C4D-886F-FE3B2749F303}"/>
              </a:ext>
            </a:extLst>
          </p:cNvPr>
          <p:cNvPicPr>
            <a:picLocks noChangeAspect="1"/>
          </p:cNvPicPr>
          <p:nvPr/>
        </p:nvPicPr>
        <p:blipFill>
          <a:blip r:embed="rId12"/>
          <a:stretch>
            <a:fillRect/>
          </a:stretch>
        </p:blipFill>
        <p:spPr>
          <a:xfrm>
            <a:off x="6729931" y="3570811"/>
            <a:ext cx="203200" cy="127000"/>
          </a:xfrm>
          <a:prstGeom prst="rect">
            <a:avLst/>
          </a:prstGeom>
        </p:spPr>
      </p:pic>
      <p:pic>
        <p:nvPicPr>
          <p:cNvPr id="22" name="Picture 21">
            <a:extLst>
              <a:ext uri="{FF2B5EF4-FFF2-40B4-BE49-F238E27FC236}">
                <a16:creationId xmlns:a16="http://schemas.microsoft.com/office/drawing/2014/main" id="{2C4B9598-357A-144B-84DB-FBE0A57C947F}"/>
              </a:ext>
            </a:extLst>
          </p:cNvPr>
          <p:cNvPicPr>
            <a:picLocks noChangeAspect="1"/>
          </p:cNvPicPr>
          <p:nvPr/>
        </p:nvPicPr>
        <p:blipFill>
          <a:blip r:embed="rId13"/>
          <a:stretch>
            <a:fillRect/>
          </a:stretch>
        </p:blipFill>
        <p:spPr>
          <a:xfrm>
            <a:off x="6724125" y="3991938"/>
            <a:ext cx="203200" cy="127000"/>
          </a:xfrm>
          <a:prstGeom prst="rect">
            <a:avLst/>
          </a:prstGeom>
        </p:spPr>
      </p:pic>
    </p:spTree>
    <p:extLst>
      <p:ext uri="{BB962C8B-B14F-4D97-AF65-F5344CB8AC3E}">
        <p14:creationId xmlns:p14="http://schemas.microsoft.com/office/powerpoint/2010/main" val="3165375084"/>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7C5A426-69AA-9347-96BD-3EF556B27CD4}"/>
              </a:ext>
            </a:extLst>
          </p:cNvPr>
          <p:cNvPicPr>
            <a:picLocks noChangeAspect="1"/>
          </p:cNvPicPr>
          <p:nvPr/>
        </p:nvPicPr>
        <p:blipFill>
          <a:blip r:embed="rId5"/>
          <a:stretch>
            <a:fillRect/>
          </a:stretch>
        </p:blipFill>
        <p:spPr>
          <a:xfrm rot="10800000">
            <a:off x="0" y="1617582"/>
            <a:ext cx="9144000" cy="2991611"/>
          </a:xfrm>
          <a:prstGeom prst="rect">
            <a:avLst/>
          </a:prstGeom>
        </p:spPr>
      </p:pic>
      <p:graphicFrame>
        <p:nvGraphicFramePr>
          <p:cNvPr id="12" name="Object 11" hidden="1">
            <a:extLst>
              <a:ext uri="{FF2B5EF4-FFF2-40B4-BE49-F238E27FC236}">
                <a16:creationId xmlns:a16="http://schemas.microsoft.com/office/drawing/2014/main" id="{D07BCDF1-0877-49AD-A1E0-5C3085E3B59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201" name="think-cell Slide" r:id="rId6" imgW="347" imgH="348" progId="TCLayout.ActiveDocument.1">
                  <p:embed/>
                </p:oleObj>
              </mc:Choice>
              <mc:Fallback>
                <p:oleObj name="think-cell Slide" r:id="rId6" imgW="347" imgH="348" progId="TCLayout.ActiveDocument.1">
                  <p:embed/>
                  <p:pic>
                    <p:nvPicPr>
                      <p:cNvPr id="12" name="Object 11" hidden="1">
                        <a:extLst>
                          <a:ext uri="{FF2B5EF4-FFF2-40B4-BE49-F238E27FC236}">
                            <a16:creationId xmlns:a16="http://schemas.microsoft.com/office/drawing/2014/main" id="{D07BCDF1-0877-49AD-A1E0-5C3085E3B59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9DD91CCE-8B9C-4F3F-86CA-EE2F9B3F9F2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3000" b="1" dirty="0">
              <a:latin typeface="Calibri" panose="020F0502020204030204" pitchFamily="34" charset="0"/>
              <a:cs typeface="Calibri" panose="020F0502020204030204" pitchFamily="34" charset="0"/>
              <a:sym typeface="Calibri" panose="020F0502020204030204" pitchFamily="34" charset="0"/>
            </a:endParaRPr>
          </a:p>
        </p:txBody>
      </p:sp>
      <p:sp>
        <p:nvSpPr>
          <p:cNvPr id="5" name="Content Placeholder 4">
            <a:extLst>
              <a:ext uri="{FF2B5EF4-FFF2-40B4-BE49-F238E27FC236}">
                <a16:creationId xmlns:a16="http://schemas.microsoft.com/office/drawing/2014/main" id="{FC43938F-CDAB-114C-B814-53DB87B3AA05}"/>
              </a:ext>
            </a:extLst>
          </p:cNvPr>
          <p:cNvSpPr>
            <a:spLocks noGrp="1"/>
          </p:cNvSpPr>
          <p:nvPr>
            <p:ph idx="4294967295"/>
          </p:nvPr>
        </p:nvSpPr>
        <p:spPr>
          <a:xfrm>
            <a:off x="306467" y="225642"/>
            <a:ext cx="8531065" cy="3263504"/>
          </a:xfrm>
        </p:spPr>
        <p:txBody>
          <a:bodyPr>
            <a:normAutofit/>
          </a:bodyPr>
          <a:lstStyle/>
          <a:p>
            <a:pPr marL="0" indent="0">
              <a:buNone/>
            </a:pPr>
            <a:r>
              <a:rPr lang="en-US" sz="2200" dirty="0">
                <a:latin typeface="Varela Round" panose="02000000000000000000" pitchFamily="2" charset="0"/>
              </a:rPr>
              <a:t>US Is Leading In AI Adoption And The Ensuing Benefits</a:t>
            </a:r>
          </a:p>
          <a:p>
            <a:pPr marL="0" indent="0">
              <a:buNone/>
            </a:pPr>
            <a:r>
              <a:rPr lang="en-US" sz="1000" dirty="0">
                <a:latin typeface="Varela Round" panose="02000000000000000000" pitchFamily="2" charset="0"/>
              </a:rPr>
              <a:t>Seeing its value, most CEOs and CHROs plan to increase the usage of AI in the next 3 years, with the US leading in AI interest. These results build on the finding in the Talent Intelligence and Management Report 2018, in which 68% of US CEOs and CHROs said that AI makes HR programs more likely to be successful. </a:t>
            </a:r>
            <a:r>
              <a:rPr lang="en-US" sz="1000" b="1" dirty="0">
                <a:latin typeface="Varela Round" panose="02000000000000000000" pitchFamily="2" charset="0"/>
              </a:rPr>
              <a:t>The enterprises that adopt AI fastest will be the first to overcome the talent crisis.</a:t>
            </a:r>
          </a:p>
        </p:txBody>
      </p:sp>
      <p:sp>
        <p:nvSpPr>
          <p:cNvPr id="7" name="Rectangle 6">
            <a:extLst>
              <a:ext uri="{FF2B5EF4-FFF2-40B4-BE49-F238E27FC236}">
                <a16:creationId xmlns:a16="http://schemas.microsoft.com/office/drawing/2014/main" id="{38BBEFC7-0657-F649-8F44-01A22928679B}"/>
              </a:ext>
            </a:extLst>
          </p:cNvPr>
          <p:cNvSpPr/>
          <p:nvPr/>
        </p:nvSpPr>
        <p:spPr>
          <a:xfrm>
            <a:off x="640081" y="1820677"/>
            <a:ext cx="2325317" cy="307777"/>
          </a:xfrm>
          <a:prstGeom prst="rect">
            <a:avLst/>
          </a:prstGeom>
        </p:spPr>
        <p:txBody>
          <a:bodyPr wrap="none">
            <a:spAutoFit/>
          </a:bodyPr>
          <a:lstStyle/>
          <a:p>
            <a:r>
              <a:rPr lang="en-US" sz="1400" dirty="0">
                <a:latin typeface="VarelaRound"/>
              </a:rPr>
              <a:t>CEO &amp; CHRO Survey Findings </a:t>
            </a:r>
            <a:endParaRPr lang="en-US" dirty="0"/>
          </a:p>
        </p:txBody>
      </p:sp>
      <p:pic>
        <p:nvPicPr>
          <p:cNvPr id="8" name="Picture 7">
            <a:extLst>
              <a:ext uri="{FF2B5EF4-FFF2-40B4-BE49-F238E27FC236}">
                <a16:creationId xmlns:a16="http://schemas.microsoft.com/office/drawing/2014/main" id="{6B7F6AF5-D45C-7147-8C87-4C879EFFD96E}"/>
              </a:ext>
            </a:extLst>
          </p:cNvPr>
          <p:cNvPicPr>
            <a:picLocks noChangeAspect="1"/>
          </p:cNvPicPr>
          <p:nvPr/>
        </p:nvPicPr>
        <p:blipFill>
          <a:blip r:embed="rId8"/>
          <a:stretch>
            <a:fillRect/>
          </a:stretch>
        </p:blipFill>
        <p:spPr>
          <a:xfrm>
            <a:off x="515620" y="1688596"/>
            <a:ext cx="274361" cy="596025"/>
          </a:xfrm>
          <a:prstGeom prst="rect">
            <a:avLst/>
          </a:prstGeom>
        </p:spPr>
      </p:pic>
      <p:pic>
        <p:nvPicPr>
          <p:cNvPr id="2" name="Picture 1">
            <a:extLst>
              <a:ext uri="{FF2B5EF4-FFF2-40B4-BE49-F238E27FC236}">
                <a16:creationId xmlns:a16="http://schemas.microsoft.com/office/drawing/2014/main" id="{370D1BFE-1744-7042-ABAE-717B8986F4BA}"/>
              </a:ext>
            </a:extLst>
          </p:cNvPr>
          <p:cNvPicPr>
            <a:picLocks noChangeAspect="1"/>
          </p:cNvPicPr>
          <p:nvPr/>
        </p:nvPicPr>
        <p:blipFill>
          <a:blip r:embed="rId9"/>
          <a:stretch>
            <a:fillRect/>
          </a:stretch>
        </p:blipFill>
        <p:spPr>
          <a:xfrm>
            <a:off x="6236572" y="2650946"/>
            <a:ext cx="2514600" cy="1676400"/>
          </a:xfrm>
          <a:prstGeom prst="rect">
            <a:avLst/>
          </a:prstGeom>
        </p:spPr>
      </p:pic>
      <p:pic>
        <p:nvPicPr>
          <p:cNvPr id="3" name="Picture 2">
            <a:extLst>
              <a:ext uri="{FF2B5EF4-FFF2-40B4-BE49-F238E27FC236}">
                <a16:creationId xmlns:a16="http://schemas.microsoft.com/office/drawing/2014/main" id="{9F9F77A8-5191-9542-9237-A03B02B32F11}"/>
              </a:ext>
            </a:extLst>
          </p:cNvPr>
          <p:cNvPicPr>
            <a:picLocks noChangeAspect="1"/>
          </p:cNvPicPr>
          <p:nvPr/>
        </p:nvPicPr>
        <p:blipFill>
          <a:blip r:embed="rId10"/>
          <a:stretch>
            <a:fillRect/>
          </a:stretch>
        </p:blipFill>
        <p:spPr>
          <a:xfrm>
            <a:off x="3568739" y="2650946"/>
            <a:ext cx="2514600" cy="1676400"/>
          </a:xfrm>
          <a:prstGeom prst="rect">
            <a:avLst/>
          </a:prstGeom>
        </p:spPr>
      </p:pic>
      <p:pic>
        <p:nvPicPr>
          <p:cNvPr id="4" name="Picture 3">
            <a:extLst>
              <a:ext uri="{FF2B5EF4-FFF2-40B4-BE49-F238E27FC236}">
                <a16:creationId xmlns:a16="http://schemas.microsoft.com/office/drawing/2014/main" id="{829792E0-5A07-F349-8A89-B7945461FBC0}"/>
              </a:ext>
            </a:extLst>
          </p:cNvPr>
          <p:cNvPicPr>
            <a:picLocks noChangeAspect="1"/>
          </p:cNvPicPr>
          <p:nvPr/>
        </p:nvPicPr>
        <p:blipFill>
          <a:blip r:embed="rId9"/>
          <a:stretch>
            <a:fillRect/>
          </a:stretch>
        </p:blipFill>
        <p:spPr>
          <a:xfrm>
            <a:off x="900906" y="2650946"/>
            <a:ext cx="2514600" cy="1676400"/>
          </a:xfrm>
          <a:prstGeom prst="rect">
            <a:avLst/>
          </a:prstGeom>
        </p:spPr>
      </p:pic>
      <p:pic>
        <p:nvPicPr>
          <p:cNvPr id="13" name="Picture 12">
            <a:extLst>
              <a:ext uri="{FF2B5EF4-FFF2-40B4-BE49-F238E27FC236}">
                <a16:creationId xmlns:a16="http://schemas.microsoft.com/office/drawing/2014/main" id="{C200B9DF-6561-974F-A919-98977C9A7F21}"/>
              </a:ext>
            </a:extLst>
          </p:cNvPr>
          <p:cNvPicPr>
            <a:picLocks noChangeAspect="1"/>
          </p:cNvPicPr>
          <p:nvPr/>
        </p:nvPicPr>
        <p:blipFill>
          <a:blip r:embed="rId11"/>
          <a:stretch>
            <a:fillRect/>
          </a:stretch>
        </p:blipFill>
        <p:spPr>
          <a:xfrm>
            <a:off x="3620144" y="4442539"/>
            <a:ext cx="2838431" cy="166967"/>
          </a:xfrm>
          <a:prstGeom prst="rect">
            <a:avLst/>
          </a:prstGeom>
        </p:spPr>
      </p:pic>
      <p:sp>
        <p:nvSpPr>
          <p:cNvPr id="14" name="TextBox 13">
            <a:extLst>
              <a:ext uri="{FF2B5EF4-FFF2-40B4-BE49-F238E27FC236}">
                <a16:creationId xmlns:a16="http://schemas.microsoft.com/office/drawing/2014/main" id="{DF1F62C2-245A-F54F-81E9-7E16F7AD65B3}"/>
              </a:ext>
            </a:extLst>
          </p:cNvPr>
          <p:cNvSpPr txBox="1"/>
          <p:nvPr/>
        </p:nvSpPr>
        <p:spPr>
          <a:xfrm>
            <a:off x="900906" y="2281302"/>
            <a:ext cx="2514600" cy="415498"/>
          </a:xfrm>
          <a:prstGeom prst="rect">
            <a:avLst/>
          </a:prstGeom>
          <a:noFill/>
        </p:spPr>
        <p:txBody>
          <a:bodyPr wrap="square" rtlCol="0">
            <a:spAutoFit/>
          </a:bodyPr>
          <a:lstStyle/>
          <a:p>
            <a:pPr algn="ctr"/>
            <a:r>
              <a:rPr lang="en-US" sz="1050" dirty="0">
                <a:latin typeface="Varela Round" panose="02000000000000000000" pitchFamily="2" charset="0"/>
              </a:rPr>
              <a:t>New technologies have had </a:t>
            </a:r>
          </a:p>
          <a:p>
            <a:pPr algn="ctr"/>
            <a:r>
              <a:rPr lang="en-US" sz="1050" dirty="0">
                <a:latin typeface="Varela Round" panose="02000000000000000000" pitchFamily="2" charset="0"/>
              </a:rPr>
              <a:t>positive impacts overall </a:t>
            </a:r>
          </a:p>
        </p:txBody>
      </p:sp>
      <p:sp>
        <p:nvSpPr>
          <p:cNvPr id="17" name="TextBox 16">
            <a:extLst>
              <a:ext uri="{FF2B5EF4-FFF2-40B4-BE49-F238E27FC236}">
                <a16:creationId xmlns:a16="http://schemas.microsoft.com/office/drawing/2014/main" id="{A4EC999C-049D-4840-9975-78FA57B27783}"/>
              </a:ext>
            </a:extLst>
          </p:cNvPr>
          <p:cNvSpPr txBox="1"/>
          <p:nvPr/>
        </p:nvSpPr>
        <p:spPr>
          <a:xfrm>
            <a:off x="3562826" y="2281302"/>
            <a:ext cx="2514600" cy="415498"/>
          </a:xfrm>
          <a:prstGeom prst="rect">
            <a:avLst/>
          </a:prstGeom>
          <a:noFill/>
        </p:spPr>
        <p:txBody>
          <a:bodyPr wrap="square" rtlCol="0">
            <a:spAutoFit/>
          </a:bodyPr>
          <a:lstStyle/>
          <a:p>
            <a:pPr algn="ctr"/>
            <a:r>
              <a:rPr lang="en-US" sz="1050" dirty="0">
                <a:latin typeface="Varela Round" panose="02000000000000000000" pitchFamily="2" charset="0"/>
              </a:rPr>
              <a:t>We plan to use more AI </a:t>
            </a:r>
          </a:p>
          <a:p>
            <a:pPr algn="ctr"/>
            <a:r>
              <a:rPr lang="en-US" sz="1050" dirty="0">
                <a:latin typeface="Varela Round" panose="02000000000000000000" pitchFamily="2" charset="0"/>
              </a:rPr>
              <a:t>within 3 years </a:t>
            </a:r>
          </a:p>
        </p:txBody>
      </p:sp>
      <p:sp>
        <p:nvSpPr>
          <p:cNvPr id="18" name="TextBox 17">
            <a:extLst>
              <a:ext uri="{FF2B5EF4-FFF2-40B4-BE49-F238E27FC236}">
                <a16:creationId xmlns:a16="http://schemas.microsoft.com/office/drawing/2014/main" id="{A85D8702-7603-8342-8544-E18880D0691F}"/>
              </a:ext>
            </a:extLst>
          </p:cNvPr>
          <p:cNvSpPr txBox="1"/>
          <p:nvPr/>
        </p:nvSpPr>
        <p:spPr>
          <a:xfrm>
            <a:off x="6224746" y="2281302"/>
            <a:ext cx="2514600" cy="415498"/>
          </a:xfrm>
          <a:prstGeom prst="rect">
            <a:avLst/>
          </a:prstGeom>
          <a:noFill/>
        </p:spPr>
        <p:txBody>
          <a:bodyPr wrap="square" rtlCol="0">
            <a:spAutoFit/>
          </a:bodyPr>
          <a:lstStyle/>
          <a:p>
            <a:pPr algn="ctr"/>
            <a:r>
              <a:rPr lang="en-US" sz="1050" dirty="0">
                <a:latin typeface="Varela Round" panose="02000000000000000000" pitchFamily="2" charset="0"/>
              </a:rPr>
              <a:t>Employees are less concerned about AI now that they see its benefits </a:t>
            </a:r>
          </a:p>
        </p:txBody>
      </p:sp>
    </p:spTree>
    <p:extLst>
      <p:ext uri="{BB962C8B-B14F-4D97-AF65-F5344CB8AC3E}">
        <p14:creationId xmlns:p14="http://schemas.microsoft.com/office/powerpoint/2010/main" val="274301417"/>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D07BCDF1-0877-49AD-A1E0-5C3085E3B59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225" name="think-cell Slide" r:id="rId5" imgW="347" imgH="348" progId="TCLayout.ActiveDocument.1">
                  <p:embed/>
                </p:oleObj>
              </mc:Choice>
              <mc:Fallback>
                <p:oleObj name="think-cell Slide" r:id="rId5" imgW="347" imgH="348" progId="TCLayout.ActiveDocument.1">
                  <p:embed/>
                  <p:pic>
                    <p:nvPicPr>
                      <p:cNvPr id="12" name="Object 11" hidden="1">
                        <a:extLst>
                          <a:ext uri="{FF2B5EF4-FFF2-40B4-BE49-F238E27FC236}">
                            <a16:creationId xmlns:a16="http://schemas.microsoft.com/office/drawing/2014/main" id="{D07BCDF1-0877-49AD-A1E0-5C3085E3B59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9DD91CCE-8B9C-4F3F-86CA-EE2F9B3F9F2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3000" b="1" dirty="0">
              <a:latin typeface="Calibri" panose="020F0502020204030204" pitchFamily="34" charset="0"/>
              <a:cs typeface="Calibri" panose="020F0502020204030204" pitchFamily="34" charset="0"/>
              <a:sym typeface="Calibri" panose="020F0502020204030204" pitchFamily="34" charset="0"/>
            </a:endParaRPr>
          </a:p>
        </p:txBody>
      </p:sp>
      <p:sp>
        <p:nvSpPr>
          <p:cNvPr id="5" name="Content Placeholder 4">
            <a:extLst>
              <a:ext uri="{FF2B5EF4-FFF2-40B4-BE49-F238E27FC236}">
                <a16:creationId xmlns:a16="http://schemas.microsoft.com/office/drawing/2014/main" id="{FC43938F-CDAB-114C-B814-53DB87B3AA05}"/>
              </a:ext>
            </a:extLst>
          </p:cNvPr>
          <p:cNvSpPr>
            <a:spLocks noGrp="1"/>
          </p:cNvSpPr>
          <p:nvPr>
            <p:ph idx="4294967295"/>
          </p:nvPr>
        </p:nvSpPr>
        <p:spPr>
          <a:xfrm>
            <a:off x="306467" y="225642"/>
            <a:ext cx="8531065" cy="3263504"/>
          </a:xfrm>
        </p:spPr>
        <p:txBody>
          <a:bodyPr>
            <a:normAutofit/>
          </a:bodyPr>
          <a:lstStyle/>
          <a:p>
            <a:pPr marL="0" indent="0">
              <a:buNone/>
            </a:pPr>
            <a:r>
              <a:rPr lang="en-US" sz="2200" dirty="0">
                <a:latin typeface="Varela Round" panose="02000000000000000000" pitchFamily="2" charset="0"/>
              </a:rPr>
              <a:t>Participant Profiles</a:t>
            </a:r>
          </a:p>
          <a:p>
            <a:pPr marL="0" indent="0">
              <a:buNone/>
            </a:pPr>
            <a:r>
              <a:rPr lang="en-US" sz="1000" dirty="0">
                <a:latin typeface="Varela Round" panose="02000000000000000000" pitchFamily="2" charset="0"/>
              </a:rPr>
              <a:t>Methodology: For this report, we worked with Harris Interactive to survey business leaders and employees. We surveyed people during June and July, 2019 using online interviews.</a:t>
            </a:r>
          </a:p>
          <a:p>
            <a:pPr marL="0" indent="0">
              <a:buNone/>
            </a:pPr>
            <a:r>
              <a:rPr lang="en-US" sz="1000" b="1" dirty="0">
                <a:latin typeface="Varela Round" panose="02000000000000000000" pitchFamily="2" charset="0"/>
              </a:rPr>
              <a:t>CEOs and CHROs</a:t>
            </a:r>
            <a:br>
              <a:rPr lang="en-US" sz="1000" b="1" dirty="0">
                <a:latin typeface="Varela Round" panose="02000000000000000000" pitchFamily="2" charset="0"/>
              </a:rPr>
            </a:br>
            <a:r>
              <a:rPr lang="en-US" sz="1000" dirty="0">
                <a:latin typeface="Varela Round" panose="02000000000000000000" pitchFamily="2" charset="0"/>
              </a:rPr>
              <a:t>For the executive survey, we received 1,350 complete interview responses, evenly split between CEOs and CHROs. At least 200 responses were received for each country surveyed: the United States, France, Germany, and the United Kingdom. All participants were CEOs or CHROs of companies with 1,000 or more employees.</a:t>
            </a:r>
          </a:p>
          <a:p>
            <a:pPr marL="0" indent="0">
              <a:buNone/>
            </a:pPr>
            <a:r>
              <a:rPr lang="en-US" sz="1000" b="1" dirty="0">
                <a:latin typeface="Varela Round" panose="02000000000000000000" pitchFamily="2" charset="0"/>
              </a:rPr>
              <a:t>Employees</a:t>
            </a:r>
            <a:br>
              <a:rPr lang="en-US" sz="1000" b="1" dirty="0">
                <a:latin typeface="Varela Round" panose="02000000000000000000" pitchFamily="2" charset="0"/>
              </a:rPr>
            </a:br>
            <a:r>
              <a:rPr lang="en-US" sz="1000" dirty="0">
                <a:latin typeface="Varela Round" panose="02000000000000000000" pitchFamily="2" charset="0"/>
              </a:rPr>
              <a:t>For the employee survey, we received 279 complete interview responses. In order to participate in the survey, all respondents were required to be full-time employees of a company with 1,000 or more employees and to report having looked for a job within the prior 3 years. At least 50 responses were received for each country surveyed.</a:t>
            </a:r>
            <a:endParaRPr lang="en-US" sz="1000" b="1" dirty="0">
              <a:latin typeface="Varela Round" panose="02000000000000000000" pitchFamily="2" charset="0"/>
            </a:endParaRPr>
          </a:p>
        </p:txBody>
      </p:sp>
    </p:spTree>
    <p:extLst>
      <p:ext uri="{BB962C8B-B14F-4D97-AF65-F5344CB8AC3E}">
        <p14:creationId xmlns:p14="http://schemas.microsoft.com/office/powerpoint/2010/main" val="1495602292"/>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92175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64865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536A0F6-7B17-0041-8152-967B8288698A}"/>
              </a:ext>
            </a:extLst>
          </p:cNvPr>
          <p:cNvPicPr>
            <a:picLocks noChangeAspect="1"/>
          </p:cNvPicPr>
          <p:nvPr/>
        </p:nvPicPr>
        <p:blipFill>
          <a:blip r:embed="rId3"/>
          <a:stretch>
            <a:fillRect/>
          </a:stretch>
        </p:blipFill>
        <p:spPr>
          <a:xfrm>
            <a:off x="0" y="0"/>
            <a:ext cx="9144000" cy="5143500"/>
          </a:xfrm>
          <a:prstGeom prst="rect">
            <a:avLst/>
          </a:prstGeom>
        </p:spPr>
      </p:pic>
      <p:sp>
        <p:nvSpPr>
          <p:cNvPr id="10" name="Rectangle 9">
            <a:extLst>
              <a:ext uri="{FF2B5EF4-FFF2-40B4-BE49-F238E27FC236}">
                <a16:creationId xmlns:a16="http://schemas.microsoft.com/office/drawing/2014/main" id="{506BE9F7-0871-4B46-B7D9-3CDB4763058C}"/>
              </a:ext>
            </a:extLst>
          </p:cNvPr>
          <p:cNvSpPr/>
          <p:nvPr/>
        </p:nvSpPr>
        <p:spPr>
          <a:xfrm>
            <a:off x="0" y="3149600"/>
            <a:ext cx="9144000" cy="1666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9375C69-FAE7-2043-A229-9E0DA22FC20A}"/>
              </a:ext>
            </a:extLst>
          </p:cNvPr>
          <p:cNvSpPr txBox="1"/>
          <p:nvPr/>
        </p:nvSpPr>
        <p:spPr>
          <a:xfrm>
            <a:off x="3036498" y="3334349"/>
            <a:ext cx="5396302" cy="1338828"/>
          </a:xfrm>
          <a:prstGeom prst="rect">
            <a:avLst/>
          </a:prstGeom>
          <a:noFill/>
        </p:spPr>
        <p:txBody>
          <a:bodyPr wrap="square" rtlCol="0">
            <a:spAutoFit/>
          </a:bodyPr>
          <a:lstStyle/>
          <a:p>
            <a:r>
              <a:rPr lang="en-US" sz="900" dirty="0">
                <a:latin typeface="Varela Round" panose="02000000000000000000" pitchFamily="2" charset="0"/>
              </a:rPr>
              <a:t>Eightfold delivers the Talent Intelligence Platform, the most effective way for companies to identify promising candidates, reach diversity hiring goals, retain top performers, and engage talent. </a:t>
            </a:r>
            <a:r>
              <a:rPr lang="en-US" sz="900" dirty="0" err="1">
                <a:latin typeface="Varela Round" panose="02000000000000000000" pitchFamily="2" charset="0"/>
              </a:rPr>
              <a:t>Eightfold’s</a:t>
            </a:r>
            <a:r>
              <a:rPr lang="en-US" sz="900" dirty="0">
                <a:latin typeface="Varela Round" panose="02000000000000000000" pitchFamily="2" charset="0"/>
              </a:rPr>
              <a:t> patented artificial intelligence–based platform empowers enterprises to turn talent management into a competitive advantage. Built by top engineers out of Facebook, Google and other leading technology companies, Eightfold is based in Mountain View, California. Recently, Eightfold published its first book, </a:t>
            </a:r>
            <a:r>
              <a:rPr lang="en-US" sz="900" i="1" dirty="0">
                <a:latin typeface="Varela Round" panose="02000000000000000000" pitchFamily="2" charset="0"/>
              </a:rPr>
              <a:t>What’s Next for You: The Eightfold Path to Transforming the Way We Hire and Manage Talent</a:t>
            </a:r>
            <a:r>
              <a:rPr lang="en-US" sz="900" dirty="0">
                <a:latin typeface="Varela Round" panose="02000000000000000000" pitchFamily="2" charset="0"/>
              </a:rPr>
              <a:t>. </a:t>
            </a:r>
          </a:p>
          <a:p>
            <a:br>
              <a:rPr lang="en-US" sz="900" dirty="0">
                <a:latin typeface="Varela Round" panose="02000000000000000000" pitchFamily="2" charset="0"/>
              </a:rPr>
            </a:br>
            <a:r>
              <a:rPr lang="en-US" sz="900" dirty="0">
                <a:latin typeface="Varela Round" panose="02000000000000000000" pitchFamily="2" charset="0"/>
              </a:rPr>
              <a:t>For more information, visit </a:t>
            </a:r>
            <a:r>
              <a:rPr lang="en-US" sz="900" dirty="0" err="1">
                <a:latin typeface="Varela Round" panose="02000000000000000000" pitchFamily="2" charset="0"/>
              </a:rPr>
              <a:t>www.eightfold.ai</a:t>
            </a:r>
            <a:r>
              <a:rPr lang="en-US" sz="900" dirty="0">
                <a:latin typeface="Varela Round" panose="02000000000000000000" pitchFamily="2" charset="0"/>
              </a:rPr>
              <a:t>. </a:t>
            </a:r>
          </a:p>
        </p:txBody>
      </p:sp>
      <p:pic>
        <p:nvPicPr>
          <p:cNvPr id="16" name="Picture 15">
            <a:extLst>
              <a:ext uri="{FF2B5EF4-FFF2-40B4-BE49-F238E27FC236}">
                <a16:creationId xmlns:a16="http://schemas.microsoft.com/office/drawing/2014/main" id="{2542936A-26A4-654F-9726-9805B56FC216}"/>
              </a:ext>
            </a:extLst>
          </p:cNvPr>
          <p:cNvPicPr>
            <a:picLocks noChangeAspect="1"/>
          </p:cNvPicPr>
          <p:nvPr/>
        </p:nvPicPr>
        <p:blipFill>
          <a:blip r:embed="rId4"/>
          <a:stretch>
            <a:fillRect/>
          </a:stretch>
        </p:blipFill>
        <p:spPr>
          <a:xfrm>
            <a:off x="680720" y="3310347"/>
            <a:ext cx="2292350" cy="1386831"/>
          </a:xfrm>
          <a:prstGeom prst="rect">
            <a:avLst/>
          </a:prstGeom>
        </p:spPr>
      </p:pic>
    </p:spTree>
    <p:extLst>
      <p:ext uri="{BB962C8B-B14F-4D97-AF65-F5344CB8AC3E}">
        <p14:creationId xmlns:p14="http://schemas.microsoft.com/office/powerpoint/2010/main" val="198336538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D07BCDF1-0877-49AD-A1E0-5C3085E3B59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947" name="think-cell Slide" r:id="rId5" imgW="347" imgH="348" progId="TCLayout.ActiveDocument.1">
                  <p:embed/>
                </p:oleObj>
              </mc:Choice>
              <mc:Fallback>
                <p:oleObj name="think-cell Slide" r:id="rId5" imgW="347" imgH="348" progId="TCLayout.ActiveDocument.1">
                  <p:embed/>
                  <p:pic>
                    <p:nvPicPr>
                      <p:cNvPr id="12" name="Object 11" hidden="1">
                        <a:extLst>
                          <a:ext uri="{FF2B5EF4-FFF2-40B4-BE49-F238E27FC236}">
                            <a16:creationId xmlns:a16="http://schemas.microsoft.com/office/drawing/2014/main" id="{D07BCDF1-0877-49AD-A1E0-5C3085E3B59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9DD91CCE-8B9C-4F3F-86CA-EE2F9B3F9F2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3000" b="1" dirty="0">
              <a:latin typeface="Calibri" panose="020F0502020204030204" pitchFamily="34" charset="0"/>
              <a:cs typeface="Calibri" panose="020F0502020204030204" pitchFamily="34" charset="0"/>
              <a:sym typeface="Calibri" panose="020F0502020204030204" pitchFamily="34" charset="0"/>
            </a:endParaRPr>
          </a:p>
        </p:txBody>
      </p:sp>
      <p:sp>
        <p:nvSpPr>
          <p:cNvPr id="5" name="Content Placeholder 4">
            <a:extLst>
              <a:ext uri="{FF2B5EF4-FFF2-40B4-BE49-F238E27FC236}">
                <a16:creationId xmlns:a16="http://schemas.microsoft.com/office/drawing/2014/main" id="{FC43938F-CDAB-114C-B814-53DB87B3AA05}"/>
              </a:ext>
            </a:extLst>
          </p:cNvPr>
          <p:cNvSpPr>
            <a:spLocks noGrp="1"/>
          </p:cNvSpPr>
          <p:nvPr>
            <p:ph idx="4294967295"/>
          </p:nvPr>
        </p:nvSpPr>
        <p:spPr>
          <a:xfrm>
            <a:off x="306467" y="225641"/>
            <a:ext cx="4722733" cy="4448995"/>
          </a:xfrm>
        </p:spPr>
        <p:txBody>
          <a:bodyPr>
            <a:normAutofit fontScale="92500"/>
          </a:bodyPr>
          <a:lstStyle/>
          <a:p>
            <a:pPr marL="0" indent="0">
              <a:buNone/>
            </a:pPr>
            <a:r>
              <a:rPr lang="en-US" sz="2400" dirty="0">
                <a:latin typeface="Varela Round" panose="02000000000000000000" pitchFamily="2" charset="0"/>
              </a:rPr>
              <a:t>The Talent Crisis Is Getting Worse.</a:t>
            </a:r>
          </a:p>
          <a:p>
            <a:pPr marL="0" indent="0">
              <a:buNone/>
            </a:pPr>
            <a:r>
              <a:rPr lang="en-US" sz="2400" i="1" dirty="0">
                <a:latin typeface="Varela Round" panose="02000000000000000000" pitchFamily="2" charset="0"/>
              </a:rPr>
              <a:t>AI Can Solve It. </a:t>
            </a:r>
          </a:p>
          <a:p>
            <a:pPr marL="0" indent="0">
              <a:buNone/>
            </a:pPr>
            <a:r>
              <a:rPr lang="en-US" sz="1100" dirty="0">
                <a:latin typeface="Varela Round" panose="02000000000000000000" pitchFamily="2" charset="0"/>
              </a:rPr>
              <a:t>For the 2019-2020 survey, we spoke to CEOs and CHROs of enterprises in the US and several European countries as well as samples of their full-time employees. We wanted to learn what talent challenges they face in common and how views differ between management and employees across countries.</a:t>
            </a:r>
          </a:p>
          <a:p>
            <a:pPr marL="0" indent="0">
              <a:buNone/>
            </a:pPr>
            <a:r>
              <a:rPr lang="en-US" sz="1000" dirty="0">
                <a:latin typeface="Varela Round" panose="02000000000000000000" pitchFamily="2" charset="0"/>
              </a:rPr>
              <a:t>The survey contains key findings from more than 1,500 interviews conducted during the summer of 2019.</a:t>
            </a:r>
          </a:p>
          <a:p>
            <a:pPr marL="0" indent="0">
              <a:buNone/>
            </a:pPr>
            <a:r>
              <a:rPr lang="en-US" sz="1000" dirty="0">
                <a:latin typeface="Varela Round" panose="02000000000000000000" pitchFamily="2" charset="0"/>
              </a:rPr>
              <a:t>We learned that the talent crisis has not abated, and if anything, has grown more challenging since last year. While there are variations among the countries, the simple reality is that actively hiring employers and talented employees cannot easily find each other, leading to poor experiences and frustrations on both sides.</a:t>
            </a:r>
          </a:p>
          <a:p>
            <a:pPr marL="0" indent="0">
              <a:buNone/>
            </a:pPr>
            <a:r>
              <a:rPr lang="en-US" sz="1000" dirty="0">
                <a:latin typeface="Varela Round" panose="02000000000000000000" pitchFamily="2" charset="0"/>
              </a:rPr>
              <a:t>When asked about important topics such as succession planning, internal mobility, and bias prevention, only some organizations have taken action, though most see tremendous value in addressing such topics. Employees agree with CEOs and CHROs that their companies should improve their practices around bias prevention with candidate masking, internal mobility with career pathing, and other new policies and solutions. There are some variations by country, with the English-speaking countries (US and UK) tending to move together.</a:t>
            </a:r>
          </a:p>
          <a:p>
            <a:pPr marL="0" indent="0">
              <a:buNone/>
            </a:pPr>
            <a:r>
              <a:rPr lang="en-US" sz="1000" dirty="0">
                <a:latin typeface="Varela Round" panose="02000000000000000000" pitchFamily="2" charset="0"/>
              </a:rPr>
              <a:t>CEOs and CHROs say their HR practices are lagging on technology adoption. Fortunately, artificial intelligence (AI) can help HR and talent teams address challenges such as filling open roles, succession planning, short employee tenures, and lack of diversity at scale. Enterprises are embracing advanced AI technologies to solve talent challenges, and their employees are more accepting of these technologies than not. The talent crisis is real, and AI has the potential to solve it.</a:t>
            </a:r>
          </a:p>
        </p:txBody>
      </p:sp>
      <p:sp>
        <p:nvSpPr>
          <p:cNvPr id="6" name="Content Placeholder 4">
            <a:extLst>
              <a:ext uri="{FF2B5EF4-FFF2-40B4-BE49-F238E27FC236}">
                <a16:creationId xmlns:a16="http://schemas.microsoft.com/office/drawing/2014/main" id="{8E0C8983-37FF-FC46-94E8-B46A0DA496D3}"/>
              </a:ext>
            </a:extLst>
          </p:cNvPr>
          <p:cNvSpPr txBox="1">
            <a:spLocks/>
          </p:cNvSpPr>
          <p:nvPr/>
        </p:nvSpPr>
        <p:spPr>
          <a:xfrm>
            <a:off x="5495731" y="1026367"/>
            <a:ext cx="2752531" cy="364826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323E48"/>
                </a:solidFill>
                <a:latin typeface="+mn-lt"/>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323E48"/>
                </a:solidFill>
                <a:latin typeface="+mn-lt"/>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323E48"/>
                </a:solidFill>
                <a:latin typeface="+mn-lt"/>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323E48"/>
                </a:solidFill>
                <a:latin typeface="+mn-lt"/>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323E48"/>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800" dirty="0">
                <a:latin typeface="Varela Round" panose="02000000000000000000" pitchFamily="2" charset="0"/>
              </a:rPr>
              <a:t>64%</a:t>
            </a:r>
          </a:p>
          <a:p>
            <a:pPr marL="0" indent="0">
              <a:buNone/>
            </a:pPr>
            <a:r>
              <a:rPr lang="en-US" sz="1400" dirty="0">
                <a:latin typeface="Varela Round" panose="02000000000000000000" pitchFamily="2" charset="0"/>
              </a:rPr>
              <a:t>US HR teams are not capitalizing on all available new technology</a:t>
            </a:r>
          </a:p>
          <a:p>
            <a:pPr marL="0" indent="0">
              <a:buNone/>
            </a:pPr>
            <a:r>
              <a:rPr lang="en-US" sz="2800" dirty="0">
                <a:latin typeface="Varela Round" panose="02000000000000000000" pitchFamily="2" charset="0"/>
              </a:rPr>
              <a:t>65%</a:t>
            </a:r>
          </a:p>
          <a:p>
            <a:pPr marL="0" indent="0">
              <a:buNone/>
            </a:pPr>
            <a:r>
              <a:rPr lang="en-US" sz="1400" dirty="0">
                <a:latin typeface="Varela Round" panose="02000000000000000000" pitchFamily="2" charset="0"/>
              </a:rPr>
              <a:t>German companies can’t find enough suitable candidates</a:t>
            </a:r>
          </a:p>
          <a:p>
            <a:pPr marL="0" indent="0">
              <a:buNone/>
            </a:pPr>
            <a:r>
              <a:rPr lang="en-US" sz="2800" dirty="0">
                <a:latin typeface="Varela Round" panose="02000000000000000000" pitchFamily="2" charset="0"/>
              </a:rPr>
              <a:t>73%</a:t>
            </a:r>
          </a:p>
          <a:p>
            <a:pPr marL="0" indent="0">
              <a:buNone/>
            </a:pPr>
            <a:r>
              <a:rPr lang="en-US" sz="1400" dirty="0">
                <a:latin typeface="Varela Round" panose="02000000000000000000" pitchFamily="2" charset="0"/>
              </a:rPr>
              <a:t>French companies would benefit from more efficient succession planning</a:t>
            </a:r>
            <a:endParaRPr lang="en-US" sz="600" dirty="0">
              <a:latin typeface="Varela Round" panose="02000000000000000000" pitchFamily="2" charset="0"/>
            </a:endParaRPr>
          </a:p>
        </p:txBody>
      </p:sp>
    </p:spTree>
    <p:extLst>
      <p:ext uri="{BB962C8B-B14F-4D97-AF65-F5344CB8AC3E}">
        <p14:creationId xmlns:p14="http://schemas.microsoft.com/office/powerpoint/2010/main" val="3071358160"/>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CA1A2AF-535C-7D41-9329-861FC0E051B8}"/>
              </a:ext>
            </a:extLst>
          </p:cNvPr>
          <p:cNvPicPr>
            <a:picLocks noChangeAspect="1"/>
          </p:cNvPicPr>
          <p:nvPr/>
        </p:nvPicPr>
        <p:blipFill>
          <a:blip r:embed="rId5"/>
          <a:stretch>
            <a:fillRect/>
          </a:stretch>
        </p:blipFill>
        <p:spPr>
          <a:xfrm>
            <a:off x="0" y="1617582"/>
            <a:ext cx="9144000" cy="2991611"/>
          </a:xfrm>
          <a:prstGeom prst="rect">
            <a:avLst/>
          </a:prstGeom>
        </p:spPr>
      </p:pic>
      <p:graphicFrame>
        <p:nvGraphicFramePr>
          <p:cNvPr id="12" name="Object 11" hidden="1">
            <a:extLst>
              <a:ext uri="{FF2B5EF4-FFF2-40B4-BE49-F238E27FC236}">
                <a16:creationId xmlns:a16="http://schemas.microsoft.com/office/drawing/2014/main" id="{D07BCDF1-0877-49AD-A1E0-5C3085E3B59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302" name="think-cell Slide" r:id="rId6" imgW="347" imgH="348" progId="TCLayout.ActiveDocument.1">
                  <p:embed/>
                </p:oleObj>
              </mc:Choice>
              <mc:Fallback>
                <p:oleObj name="think-cell Slide" r:id="rId6" imgW="347" imgH="348" progId="TCLayout.ActiveDocument.1">
                  <p:embed/>
                  <p:pic>
                    <p:nvPicPr>
                      <p:cNvPr id="12" name="Object 11" hidden="1">
                        <a:extLst>
                          <a:ext uri="{FF2B5EF4-FFF2-40B4-BE49-F238E27FC236}">
                            <a16:creationId xmlns:a16="http://schemas.microsoft.com/office/drawing/2014/main" id="{D07BCDF1-0877-49AD-A1E0-5C3085E3B59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9DD91CCE-8B9C-4F3F-86CA-EE2F9B3F9F2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3000" b="1" dirty="0">
              <a:latin typeface="Calibri" panose="020F0502020204030204" pitchFamily="34" charset="0"/>
              <a:cs typeface="Calibri" panose="020F0502020204030204" pitchFamily="34" charset="0"/>
              <a:sym typeface="Calibri" panose="020F0502020204030204" pitchFamily="34" charset="0"/>
            </a:endParaRPr>
          </a:p>
        </p:txBody>
      </p:sp>
      <p:sp>
        <p:nvSpPr>
          <p:cNvPr id="5" name="Content Placeholder 4">
            <a:extLst>
              <a:ext uri="{FF2B5EF4-FFF2-40B4-BE49-F238E27FC236}">
                <a16:creationId xmlns:a16="http://schemas.microsoft.com/office/drawing/2014/main" id="{FC43938F-CDAB-114C-B814-53DB87B3AA05}"/>
              </a:ext>
            </a:extLst>
          </p:cNvPr>
          <p:cNvSpPr>
            <a:spLocks noGrp="1"/>
          </p:cNvSpPr>
          <p:nvPr>
            <p:ph idx="4294967295"/>
          </p:nvPr>
        </p:nvSpPr>
        <p:spPr>
          <a:xfrm>
            <a:off x="306467" y="225642"/>
            <a:ext cx="8531065" cy="3263504"/>
          </a:xfrm>
        </p:spPr>
        <p:txBody>
          <a:bodyPr>
            <a:normAutofit/>
          </a:bodyPr>
          <a:lstStyle/>
          <a:p>
            <a:pPr marL="0" indent="0">
              <a:buNone/>
            </a:pPr>
            <a:r>
              <a:rPr lang="en-US" sz="2200" dirty="0">
                <a:latin typeface="Varela Round" panose="02000000000000000000" pitchFamily="2" charset="0"/>
              </a:rPr>
              <a:t>Companies Are Struggling to Build Qualified Talent Pipeline </a:t>
            </a:r>
          </a:p>
          <a:p>
            <a:pPr marL="0" indent="0">
              <a:buNone/>
            </a:pPr>
            <a:r>
              <a:rPr lang="en-US" sz="1000" dirty="0">
                <a:latin typeface="Varela Round" panose="02000000000000000000" pitchFamily="2" charset="0"/>
              </a:rPr>
              <a:t>Large majorities of CEOs and CHROs say they can’t discover qualified candidates despite being overwhelmed with resumes. Receiving a lot of applications is a sign of a strong employer brand, but if the company can’t capitalize on this interest, the brand value is wasted. Moreover, the brand will inevitably grow weaker if thousands of disappointed applicants get no response from the company. In the </a:t>
            </a:r>
            <a:r>
              <a:rPr lang="en-US" sz="1000" i="1" dirty="0">
                <a:latin typeface="Varela Round" panose="02000000000000000000" pitchFamily="2" charset="0"/>
              </a:rPr>
              <a:t>Talent Intelligence and Management Report 2018</a:t>
            </a:r>
            <a:r>
              <a:rPr lang="en-US" sz="1000" dirty="0">
                <a:latin typeface="Varela Round" panose="02000000000000000000" pitchFamily="2" charset="0"/>
              </a:rPr>
              <a:t>, 73% of CEOs and CHROs said they couldn’t find enough qualified candidates, a result virtually unchanged this year. </a:t>
            </a:r>
            <a:r>
              <a:rPr lang="en-US" sz="1000" b="1" dirty="0">
                <a:latin typeface="Varela Round" panose="02000000000000000000" pitchFamily="2" charset="0"/>
              </a:rPr>
              <a:t>Better matching technology would help companies to solve this challenge. </a:t>
            </a:r>
            <a:endParaRPr lang="en-US" sz="1000" dirty="0">
              <a:latin typeface="Varela Round" panose="02000000000000000000" pitchFamily="2" charset="0"/>
            </a:endParaRPr>
          </a:p>
        </p:txBody>
      </p:sp>
      <p:sp>
        <p:nvSpPr>
          <p:cNvPr id="18" name="Rectangle 17">
            <a:extLst>
              <a:ext uri="{FF2B5EF4-FFF2-40B4-BE49-F238E27FC236}">
                <a16:creationId xmlns:a16="http://schemas.microsoft.com/office/drawing/2014/main" id="{E79E0D42-C767-AD43-A2DC-5AB44B081644}"/>
              </a:ext>
            </a:extLst>
          </p:cNvPr>
          <p:cNvSpPr/>
          <p:nvPr/>
        </p:nvSpPr>
        <p:spPr>
          <a:xfrm>
            <a:off x="640081" y="1820677"/>
            <a:ext cx="2325317" cy="307777"/>
          </a:xfrm>
          <a:prstGeom prst="rect">
            <a:avLst/>
          </a:prstGeom>
        </p:spPr>
        <p:txBody>
          <a:bodyPr wrap="none">
            <a:spAutoFit/>
          </a:bodyPr>
          <a:lstStyle/>
          <a:p>
            <a:r>
              <a:rPr lang="en-US" sz="1400" dirty="0">
                <a:latin typeface="VarelaRound"/>
              </a:rPr>
              <a:t>CEO &amp; CHRO Survey Findings </a:t>
            </a:r>
            <a:endParaRPr lang="en-US" dirty="0"/>
          </a:p>
        </p:txBody>
      </p:sp>
      <p:pic>
        <p:nvPicPr>
          <p:cNvPr id="20" name="Picture 19">
            <a:extLst>
              <a:ext uri="{FF2B5EF4-FFF2-40B4-BE49-F238E27FC236}">
                <a16:creationId xmlns:a16="http://schemas.microsoft.com/office/drawing/2014/main" id="{E60A68E9-A933-774C-B7C3-98F574E8CAAC}"/>
              </a:ext>
            </a:extLst>
          </p:cNvPr>
          <p:cNvPicPr>
            <a:picLocks noChangeAspect="1"/>
          </p:cNvPicPr>
          <p:nvPr/>
        </p:nvPicPr>
        <p:blipFill>
          <a:blip r:embed="rId8"/>
          <a:stretch>
            <a:fillRect/>
          </a:stretch>
        </p:blipFill>
        <p:spPr>
          <a:xfrm>
            <a:off x="515620" y="1688596"/>
            <a:ext cx="274361" cy="596025"/>
          </a:xfrm>
          <a:prstGeom prst="rect">
            <a:avLst/>
          </a:prstGeom>
        </p:spPr>
      </p:pic>
      <p:pic>
        <p:nvPicPr>
          <p:cNvPr id="3" name="Picture 2">
            <a:extLst>
              <a:ext uri="{FF2B5EF4-FFF2-40B4-BE49-F238E27FC236}">
                <a16:creationId xmlns:a16="http://schemas.microsoft.com/office/drawing/2014/main" id="{47057A02-9F52-6641-8D66-055A959FED9C}"/>
              </a:ext>
            </a:extLst>
          </p:cNvPr>
          <p:cNvPicPr>
            <a:picLocks noChangeAspect="1"/>
          </p:cNvPicPr>
          <p:nvPr/>
        </p:nvPicPr>
        <p:blipFill>
          <a:blip r:embed="rId9"/>
          <a:stretch>
            <a:fillRect/>
          </a:stretch>
        </p:blipFill>
        <p:spPr>
          <a:xfrm>
            <a:off x="1259840" y="2366512"/>
            <a:ext cx="3657600" cy="914400"/>
          </a:xfrm>
          <a:prstGeom prst="rect">
            <a:avLst/>
          </a:prstGeom>
        </p:spPr>
      </p:pic>
      <p:pic>
        <p:nvPicPr>
          <p:cNvPr id="4" name="Picture 3">
            <a:extLst>
              <a:ext uri="{FF2B5EF4-FFF2-40B4-BE49-F238E27FC236}">
                <a16:creationId xmlns:a16="http://schemas.microsoft.com/office/drawing/2014/main" id="{6E429D45-E5F0-7F44-A4AE-372D26E459C1}"/>
              </a:ext>
            </a:extLst>
          </p:cNvPr>
          <p:cNvPicPr>
            <a:picLocks noChangeAspect="1"/>
          </p:cNvPicPr>
          <p:nvPr/>
        </p:nvPicPr>
        <p:blipFill>
          <a:blip r:embed="rId10"/>
          <a:stretch>
            <a:fillRect/>
          </a:stretch>
        </p:blipFill>
        <p:spPr>
          <a:xfrm>
            <a:off x="5048686" y="2366512"/>
            <a:ext cx="3657600" cy="914400"/>
          </a:xfrm>
          <a:prstGeom prst="rect">
            <a:avLst/>
          </a:prstGeom>
        </p:spPr>
      </p:pic>
      <p:pic>
        <p:nvPicPr>
          <p:cNvPr id="6" name="Picture 5">
            <a:extLst>
              <a:ext uri="{FF2B5EF4-FFF2-40B4-BE49-F238E27FC236}">
                <a16:creationId xmlns:a16="http://schemas.microsoft.com/office/drawing/2014/main" id="{400FA94E-9EF3-274B-8F24-1D22AC154A79}"/>
              </a:ext>
            </a:extLst>
          </p:cNvPr>
          <p:cNvPicPr>
            <a:picLocks noChangeAspect="1"/>
          </p:cNvPicPr>
          <p:nvPr/>
        </p:nvPicPr>
        <p:blipFill>
          <a:blip r:embed="rId11"/>
          <a:stretch>
            <a:fillRect/>
          </a:stretch>
        </p:blipFill>
        <p:spPr>
          <a:xfrm>
            <a:off x="1259840" y="3500074"/>
            <a:ext cx="3657600" cy="914400"/>
          </a:xfrm>
          <a:prstGeom prst="rect">
            <a:avLst/>
          </a:prstGeom>
        </p:spPr>
      </p:pic>
      <p:pic>
        <p:nvPicPr>
          <p:cNvPr id="7" name="Picture 6">
            <a:extLst>
              <a:ext uri="{FF2B5EF4-FFF2-40B4-BE49-F238E27FC236}">
                <a16:creationId xmlns:a16="http://schemas.microsoft.com/office/drawing/2014/main" id="{26E6D854-C834-BB4B-B465-A94370F16217}"/>
              </a:ext>
            </a:extLst>
          </p:cNvPr>
          <p:cNvPicPr>
            <a:picLocks noChangeAspect="1"/>
          </p:cNvPicPr>
          <p:nvPr/>
        </p:nvPicPr>
        <p:blipFill>
          <a:blip r:embed="rId12"/>
          <a:stretch>
            <a:fillRect/>
          </a:stretch>
        </p:blipFill>
        <p:spPr>
          <a:xfrm>
            <a:off x="5048686" y="3495383"/>
            <a:ext cx="3657600" cy="914400"/>
          </a:xfrm>
          <a:prstGeom prst="rect">
            <a:avLst/>
          </a:prstGeom>
        </p:spPr>
      </p:pic>
      <p:sp>
        <p:nvSpPr>
          <p:cNvPr id="10" name="TextBox 9">
            <a:extLst>
              <a:ext uri="{FF2B5EF4-FFF2-40B4-BE49-F238E27FC236}">
                <a16:creationId xmlns:a16="http://schemas.microsoft.com/office/drawing/2014/main" id="{9FDE729B-FE31-274A-9D89-64F04D55D819}"/>
              </a:ext>
            </a:extLst>
          </p:cNvPr>
          <p:cNvSpPr txBox="1"/>
          <p:nvPr/>
        </p:nvSpPr>
        <p:spPr>
          <a:xfrm>
            <a:off x="1259840" y="2123942"/>
            <a:ext cx="3657600" cy="230832"/>
          </a:xfrm>
          <a:prstGeom prst="rect">
            <a:avLst/>
          </a:prstGeom>
          <a:noFill/>
        </p:spPr>
        <p:txBody>
          <a:bodyPr wrap="square" rtlCol="0">
            <a:spAutoFit/>
          </a:bodyPr>
          <a:lstStyle/>
          <a:p>
            <a:pPr algn="ctr"/>
            <a:r>
              <a:rPr lang="en-US" sz="900" dirty="0">
                <a:latin typeface="Varela Round" panose="02000000000000000000" pitchFamily="2" charset="0"/>
              </a:rPr>
              <a:t>We have specific roles that are hard to fill</a:t>
            </a:r>
          </a:p>
        </p:txBody>
      </p:sp>
      <p:sp>
        <p:nvSpPr>
          <p:cNvPr id="21" name="TextBox 20">
            <a:extLst>
              <a:ext uri="{FF2B5EF4-FFF2-40B4-BE49-F238E27FC236}">
                <a16:creationId xmlns:a16="http://schemas.microsoft.com/office/drawing/2014/main" id="{C2488516-3745-714F-A7A3-286765ECCC81}"/>
              </a:ext>
            </a:extLst>
          </p:cNvPr>
          <p:cNvSpPr txBox="1"/>
          <p:nvPr/>
        </p:nvSpPr>
        <p:spPr>
          <a:xfrm>
            <a:off x="5039360" y="2123942"/>
            <a:ext cx="3657600" cy="230832"/>
          </a:xfrm>
          <a:prstGeom prst="rect">
            <a:avLst/>
          </a:prstGeom>
          <a:noFill/>
        </p:spPr>
        <p:txBody>
          <a:bodyPr wrap="square" rtlCol="0">
            <a:spAutoFit/>
          </a:bodyPr>
          <a:lstStyle/>
          <a:p>
            <a:pPr algn="ctr"/>
            <a:r>
              <a:rPr lang="en-US" sz="900" dirty="0">
                <a:latin typeface="Varela Round" panose="02000000000000000000" pitchFamily="2" charset="0"/>
              </a:rPr>
              <a:t>We can’t find enough suitable candidates</a:t>
            </a:r>
          </a:p>
        </p:txBody>
      </p:sp>
      <p:sp>
        <p:nvSpPr>
          <p:cNvPr id="22" name="TextBox 21">
            <a:extLst>
              <a:ext uri="{FF2B5EF4-FFF2-40B4-BE49-F238E27FC236}">
                <a16:creationId xmlns:a16="http://schemas.microsoft.com/office/drawing/2014/main" id="{AA36021A-2702-D840-ABBE-A5B449760C1A}"/>
              </a:ext>
            </a:extLst>
          </p:cNvPr>
          <p:cNvSpPr txBox="1"/>
          <p:nvPr/>
        </p:nvSpPr>
        <p:spPr>
          <a:xfrm>
            <a:off x="1259840" y="3200400"/>
            <a:ext cx="3657600" cy="369332"/>
          </a:xfrm>
          <a:prstGeom prst="rect">
            <a:avLst/>
          </a:prstGeom>
          <a:noFill/>
        </p:spPr>
        <p:txBody>
          <a:bodyPr wrap="square" rtlCol="0">
            <a:spAutoFit/>
          </a:bodyPr>
          <a:lstStyle/>
          <a:p>
            <a:pPr algn="ctr"/>
            <a:r>
              <a:rPr lang="en-US" sz="900" dirty="0">
                <a:latin typeface="Varela Round" panose="02000000000000000000" pitchFamily="2" charset="0"/>
              </a:rPr>
              <a:t>We don’t have enough staff to wade through resumes</a:t>
            </a:r>
          </a:p>
          <a:p>
            <a:pPr algn="ctr"/>
            <a:r>
              <a:rPr lang="en-US" sz="900" dirty="0">
                <a:latin typeface="Varela Round" panose="02000000000000000000" pitchFamily="2" charset="0"/>
              </a:rPr>
              <a:t>to find suitable candidates</a:t>
            </a:r>
          </a:p>
        </p:txBody>
      </p:sp>
      <p:sp>
        <p:nvSpPr>
          <p:cNvPr id="23" name="TextBox 22">
            <a:extLst>
              <a:ext uri="{FF2B5EF4-FFF2-40B4-BE49-F238E27FC236}">
                <a16:creationId xmlns:a16="http://schemas.microsoft.com/office/drawing/2014/main" id="{C8FF4B68-14A2-A34B-89A5-39323D4B9EFE}"/>
              </a:ext>
            </a:extLst>
          </p:cNvPr>
          <p:cNvSpPr txBox="1"/>
          <p:nvPr/>
        </p:nvSpPr>
        <p:spPr>
          <a:xfrm>
            <a:off x="5039360" y="3200400"/>
            <a:ext cx="3657600" cy="369332"/>
          </a:xfrm>
          <a:prstGeom prst="rect">
            <a:avLst/>
          </a:prstGeom>
          <a:noFill/>
        </p:spPr>
        <p:txBody>
          <a:bodyPr wrap="square" rtlCol="0">
            <a:spAutoFit/>
          </a:bodyPr>
          <a:lstStyle/>
          <a:p>
            <a:pPr algn="ctr"/>
            <a:endParaRPr lang="en-US" sz="900" dirty="0">
              <a:latin typeface="Varela Round" panose="02000000000000000000" pitchFamily="2" charset="0"/>
            </a:endParaRPr>
          </a:p>
          <a:p>
            <a:pPr algn="ctr"/>
            <a:r>
              <a:rPr lang="en-US" sz="900" dirty="0">
                <a:latin typeface="Varela Round" panose="02000000000000000000" pitchFamily="2" charset="0"/>
              </a:rPr>
              <a:t>We often need to find unconventional candidates to fill roles </a:t>
            </a:r>
          </a:p>
        </p:txBody>
      </p:sp>
      <p:pic>
        <p:nvPicPr>
          <p:cNvPr id="14" name="Picture 13">
            <a:extLst>
              <a:ext uri="{FF2B5EF4-FFF2-40B4-BE49-F238E27FC236}">
                <a16:creationId xmlns:a16="http://schemas.microsoft.com/office/drawing/2014/main" id="{8AA8D898-43BC-984B-B426-A581DC44DB3C}"/>
              </a:ext>
            </a:extLst>
          </p:cNvPr>
          <p:cNvPicPr>
            <a:picLocks noChangeAspect="1"/>
          </p:cNvPicPr>
          <p:nvPr/>
        </p:nvPicPr>
        <p:blipFill>
          <a:blip r:embed="rId13"/>
          <a:stretch>
            <a:fillRect/>
          </a:stretch>
        </p:blipFill>
        <p:spPr>
          <a:xfrm>
            <a:off x="3620144" y="4442539"/>
            <a:ext cx="2838431" cy="166967"/>
          </a:xfrm>
          <a:prstGeom prst="rect">
            <a:avLst/>
          </a:prstGeom>
        </p:spPr>
      </p:pic>
    </p:spTree>
    <p:extLst>
      <p:ext uri="{BB962C8B-B14F-4D97-AF65-F5344CB8AC3E}">
        <p14:creationId xmlns:p14="http://schemas.microsoft.com/office/powerpoint/2010/main" val="2946964552"/>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D07BCDF1-0877-49AD-A1E0-5C3085E3B59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99" name="think-cell Slide" r:id="rId5" imgW="347" imgH="348" progId="TCLayout.ActiveDocument.1">
                  <p:embed/>
                </p:oleObj>
              </mc:Choice>
              <mc:Fallback>
                <p:oleObj name="think-cell Slide" r:id="rId5" imgW="347" imgH="348" progId="TCLayout.ActiveDocument.1">
                  <p:embed/>
                  <p:pic>
                    <p:nvPicPr>
                      <p:cNvPr id="12" name="Object 11" hidden="1">
                        <a:extLst>
                          <a:ext uri="{FF2B5EF4-FFF2-40B4-BE49-F238E27FC236}">
                            <a16:creationId xmlns:a16="http://schemas.microsoft.com/office/drawing/2014/main" id="{D07BCDF1-0877-49AD-A1E0-5C3085E3B59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9DD91CCE-8B9C-4F3F-86CA-EE2F9B3F9F2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3000" b="1" dirty="0">
              <a:latin typeface="Calibri" panose="020F0502020204030204" pitchFamily="34" charset="0"/>
              <a:cs typeface="Calibri" panose="020F0502020204030204" pitchFamily="34" charset="0"/>
              <a:sym typeface="Calibri" panose="020F0502020204030204" pitchFamily="34" charset="0"/>
            </a:endParaRPr>
          </a:p>
        </p:txBody>
      </p:sp>
      <p:sp>
        <p:nvSpPr>
          <p:cNvPr id="5" name="Content Placeholder 4">
            <a:extLst>
              <a:ext uri="{FF2B5EF4-FFF2-40B4-BE49-F238E27FC236}">
                <a16:creationId xmlns:a16="http://schemas.microsoft.com/office/drawing/2014/main" id="{FC43938F-CDAB-114C-B814-53DB87B3AA05}"/>
              </a:ext>
            </a:extLst>
          </p:cNvPr>
          <p:cNvSpPr>
            <a:spLocks noGrp="1"/>
          </p:cNvSpPr>
          <p:nvPr>
            <p:ph idx="4294967295"/>
          </p:nvPr>
        </p:nvSpPr>
        <p:spPr>
          <a:xfrm>
            <a:off x="306467" y="225642"/>
            <a:ext cx="8531065" cy="3263504"/>
          </a:xfrm>
        </p:spPr>
        <p:txBody>
          <a:bodyPr>
            <a:normAutofit/>
          </a:bodyPr>
          <a:lstStyle/>
          <a:p>
            <a:pPr marL="0" indent="0">
              <a:buNone/>
            </a:pPr>
            <a:r>
              <a:rPr lang="en-US" sz="2200" dirty="0">
                <a:latin typeface="Varela Round" panose="02000000000000000000" pitchFamily="2" charset="0"/>
              </a:rPr>
              <a:t>Employees Can’t Discover Careers That Match Their Skills, Potential And Goals </a:t>
            </a:r>
          </a:p>
          <a:p>
            <a:pPr marL="0" indent="0">
              <a:buNone/>
            </a:pPr>
            <a:r>
              <a:rPr lang="en-US" sz="1000" dirty="0">
                <a:latin typeface="Varela Round" panose="02000000000000000000" pitchFamily="2" charset="0"/>
              </a:rPr>
              <a:t>Large Large majorities of employees struggle to discover careers that fit their experience, and locating a match is getting harder. These difficulties are especially pronounced in English-speaking countries. This result mirrors the responses from CEOs and CHROs, who say they can’t find employees who meet their requirements. </a:t>
            </a:r>
            <a:r>
              <a:rPr lang="en-US" sz="1000" b="1" dirty="0">
                <a:latin typeface="Varela Round" panose="02000000000000000000" pitchFamily="2" charset="0"/>
              </a:rPr>
              <a:t>Employees would benefit from employer investment in matching technology that goes beyond keywords. </a:t>
            </a:r>
            <a:endParaRPr lang="en-US" sz="1000" dirty="0">
              <a:latin typeface="Varela Round" panose="02000000000000000000" pitchFamily="2" charset="0"/>
            </a:endParaRPr>
          </a:p>
        </p:txBody>
      </p:sp>
      <p:pic>
        <p:nvPicPr>
          <p:cNvPr id="6" name="Picture 5">
            <a:extLst>
              <a:ext uri="{FF2B5EF4-FFF2-40B4-BE49-F238E27FC236}">
                <a16:creationId xmlns:a16="http://schemas.microsoft.com/office/drawing/2014/main" id="{67F417C1-E217-AE47-9D0E-70E1200E378D}"/>
              </a:ext>
            </a:extLst>
          </p:cNvPr>
          <p:cNvPicPr>
            <a:picLocks noChangeAspect="1"/>
          </p:cNvPicPr>
          <p:nvPr/>
        </p:nvPicPr>
        <p:blipFill>
          <a:blip r:embed="rId7"/>
          <a:stretch>
            <a:fillRect/>
          </a:stretch>
        </p:blipFill>
        <p:spPr>
          <a:xfrm rot="10800000">
            <a:off x="0" y="1617582"/>
            <a:ext cx="9144000" cy="2991611"/>
          </a:xfrm>
          <a:prstGeom prst="rect">
            <a:avLst/>
          </a:prstGeom>
        </p:spPr>
      </p:pic>
      <p:pic>
        <p:nvPicPr>
          <p:cNvPr id="7" name="Picture 6">
            <a:extLst>
              <a:ext uri="{FF2B5EF4-FFF2-40B4-BE49-F238E27FC236}">
                <a16:creationId xmlns:a16="http://schemas.microsoft.com/office/drawing/2014/main" id="{E5EED9D9-F648-0B42-A52B-2405BEEFDBB1}"/>
              </a:ext>
            </a:extLst>
          </p:cNvPr>
          <p:cNvPicPr>
            <a:picLocks noChangeAspect="1"/>
          </p:cNvPicPr>
          <p:nvPr/>
        </p:nvPicPr>
        <p:blipFill>
          <a:blip r:embed="rId8"/>
          <a:stretch>
            <a:fillRect/>
          </a:stretch>
        </p:blipFill>
        <p:spPr>
          <a:xfrm>
            <a:off x="1259840" y="2366512"/>
            <a:ext cx="3657600" cy="914400"/>
          </a:xfrm>
          <a:prstGeom prst="rect">
            <a:avLst/>
          </a:prstGeom>
        </p:spPr>
      </p:pic>
      <p:pic>
        <p:nvPicPr>
          <p:cNvPr id="8" name="Picture 7">
            <a:extLst>
              <a:ext uri="{FF2B5EF4-FFF2-40B4-BE49-F238E27FC236}">
                <a16:creationId xmlns:a16="http://schemas.microsoft.com/office/drawing/2014/main" id="{0488F0FF-A54D-874D-8982-567E74A820C2}"/>
              </a:ext>
            </a:extLst>
          </p:cNvPr>
          <p:cNvPicPr>
            <a:picLocks noChangeAspect="1"/>
          </p:cNvPicPr>
          <p:nvPr/>
        </p:nvPicPr>
        <p:blipFill>
          <a:blip r:embed="rId9"/>
          <a:stretch>
            <a:fillRect/>
          </a:stretch>
        </p:blipFill>
        <p:spPr>
          <a:xfrm>
            <a:off x="5048686" y="2366512"/>
            <a:ext cx="3657600" cy="914400"/>
          </a:xfrm>
          <a:prstGeom prst="rect">
            <a:avLst/>
          </a:prstGeom>
        </p:spPr>
      </p:pic>
      <p:pic>
        <p:nvPicPr>
          <p:cNvPr id="9" name="Picture 8">
            <a:extLst>
              <a:ext uri="{FF2B5EF4-FFF2-40B4-BE49-F238E27FC236}">
                <a16:creationId xmlns:a16="http://schemas.microsoft.com/office/drawing/2014/main" id="{EF6D30EF-BBE8-954A-BB1C-A10C739667D5}"/>
              </a:ext>
            </a:extLst>
          </p:cNvPr>
          <p:cNvPicPr>
            <a:picLocks noChangeAspect="1"/>
          </p:cNvPicPr>
          <p:nvPr/>
        </p:nvPicPr>
        <p:blipFill>
          <a:blip r:embed="rId10"/>
          <a:stretch>
            <a:fillRect/>
          </a:stretch>
        </p:blipFill>
        <p:spPr>
          <a:xfrm>
            <a:off x="1259840" y="3500074"/>
            <a:ext cx="3657600" cy="914400"/>
          </a:xfrm>
          <a:prstGeom prst="rect">
            <a:avLst/>
          </a:prstGeom>
        </p:spPr>
      </p:pic>
      <p:pic>
        <p:nvPicPr>
          <p:cNvPr id="10" name="Picture 9">
            <a:extLst>
              <a:ext uri="{FF2B5EF4-FFF2-40B4-BE49-F238E27FC236}">
                <a16:creationId xmlns:a16="http://schemas.microsoft.com/office/drawing/2014/main" id="{86F0319D-59FB-604B-A6CD-1F2352F8E4B3}"/>
              </a:ext>
            </a:extLst>
          </p:cNvPr>
          <p:cNvPicPr>
            <a:picLocks noChangeAspect="1"/>
          </p:cNvPicPr>
          <p:nvPr/>
        </p:nvPicPr>
        <p:blipFill>
          <a:blip r:embed="rId11"/>
          <a:stretch>
            <a:fillRect/>
          </a:stretch>
        </p:blipFill>
        <p:spPr>
          <a:xfrm>
            <a:off x="5048686" y="3495383"/>
            <a:ext cx="3657600" cy="914400"/>
          </a:xfrm>
          <a:prstGeom prst="rect">
            <a:avLst/>
          </a:prstGeom>
        </p:spPr>
      </p:pic>
      <p:sp>
        <p:nvSpPr>
          <p:cNvPr id="13" name="TextBox 12">
            <a:extLst>
              <a:ext uri="{FF2B5EF4-FFF2-40B4-BE49-F238E27FC236}">
                <a16:creationId xmlns:a16="http://schemas.microsoft.com/office/drawing/2014/main" id="{1EF28079-131D-F847-B084-DB8864971FAF}"/>
              </a:ext>
            </a:extLst>
          </p:cNvPr>
          <p:cNvSpPr txBox="1"/>
          <p:nvPr/>
        </p:nvSpPr>
        <p:spPr>
          <a:xfrm>
            <a:off x="1259840" y="2123942"/>
            <a:ext cx="3657600" cy="230832"/>
          </a:xfrm>
          <a:prstGeom prst="rect">
            <a:avLst/>
          </a:prstGeom>
          <a:noFill/>
        </p:spPr>
        <p:txBody>
          <a:bodyPr wrap="square" rtlCol="0">
            <a:spAutoFit/>
          </a:bodyPr>
          <a:lstStyle/>
          <a:p>
            <a:pPr algn="ctr"/>
            <a:r>
              <a:rPr lang="en-US" sz="900" dirty="0">
                <a:latin typeface="Varela Round" panose="02000000000000000000" pitchFamily="2" charset="0"/>
              </a:rPr>
              <a:t>My specialized experience makes it tough to find a role</a:t>
            </a:r>
          </a:p>
        </p:txBody>
      </p:sp>
      <p:sp>
        <p:nvSpPr>
          <p:cNvPr id="14" name="TextBox 13">
            <a:extLst>
              <a:ext uri="{FF2B5EF4-FFF2-40B4-BE49-F238E27FC236}">
                <a16:creationId xmlns:a16="http://schemas.microsoft.com/office/drawing/2014/main" id="{C7FC73EB-DB63-DC4D-A02A-1FEF3510A7FB}"/>
              </a:ext>
            </a:extLst>
          </p:cNvPr>
          <p:cNvSpPr txBox="1"/>
          <p:nvPr/>
        </p:nvSpPr>
        <p:spPr>
          <a:xfrm>
            <a:off x="5039360" y="2123942"/>
            <a:ext cx="3657600" cy="230832"/>
          </a:xfrm>
          <a:prstGeom prst="rect">
            <a:avLst/>
          </a:prstGeom>
          <a:noFill/>
        </p:spPr>
        <p:txBody>
          <a:bodyPr wrap="square" rtlCol="0">
            <a:spAutoFit/>
          </a:bodyPr>
          <a:lstStyle/>
          <a:p>
            <a:pPr algn="ctr"/>
            <a:r>
              <a:rPr lang="en-US" sz="900" dirty="0">
                <a:latin typeface="Varela Round" panose="02000000000000000000" pitchFamily="2" charset="0"/>
              </a:rPr>
              <a:t>Employers don’t see my true potential </a:t>
            </a:r>
          </a:p>
        </p:txBody>
      </p:sp>
      <p:sp>
        <p:nvSpPr>
          <p:cNvPr id="15" name="TextBox 14">
            <a:extLst>
              <a:ext uri="{FF2B5EF4-FFF2-40B4-BE49-F238E27FC236}">
                <a16:creationId xmlns:a16="http://schemas.microsoft.com/office/drawing/2014/main" id="{4CA531F7-5A0D-FD4A-978F-81721046C479}"/>
              </a:ext>
            </a:extLst>
          </p:cNvPr>
          <p:cNvSpPr txBox="1"/>
          <p:nvPr/>
        </p:nvSpPr>
        <p:spPr>
          <a:xfrm>
            <a:off x="1259840" y="3200400"/>
            <a:ext cx="3657600" cy="369332"/>
          </a:xfrm>
          <a:prstGeom prst="rect">
            <a:avLst/>
          </a:prstGeom>
          <a:noFill/>
        </p:spPr>
        <p:txBody>
          <a:bodyPr wrap="square" rtlCol="0">
            <a:spAutoFit/>
          </a:bodyPr>
          <a:lstStyle/>
          <a:p>
            <a:pPr algn="ctr"/>
            <a:endParaRPr lang="en-US" sz="900" dirty="0">
              <a:latin typeface="Varela Round" panose="02000000000000000000" pitchFamily="2" charset="0"/>
            </a:endParaRPr>
          </a:p>
          <a:p>
            <a:pPr algn="ctr"/>
            <a:r>
              <a:rPr lang="en-US" sz="900" dirty="0">
                <a:latin typeface="Varela Round" panose="02000000000000000000" pitchFamily="2" charset="0"/>
              </a:rPr>
              <a:t>It’s harder to find suitable roles in the last few years </a:t>
            </a:r>
          </a:p>
        </p:txBody>
      </p:sp>
      <p:sp>
        <p:nvSpPr>
          <p:cNvPr id="16" name="TextBox 15">
            <a:extLst>
              <a:ext uri="{FF2B5EF4-FFF2-40B4-BE49-F238E27FC236}">
                <a16:creationId xmlns:a16="http://schemas.microsoft.com/office/drawing/2014/main" id="{D7671223-D778-5747-AE22-8D58FAC4010B}"/>
              </a:ext>
            </a:extLst>
          </p:cNvPr>
          <p:cNvSpPr txBox="1"/>
          <p:nvPr/>
        </p:nvSpPr>
        <p:spPr>
          <a:xfrm>
            <a:off x="5039360" y="3200400"/>
            <a:ext cx="3657600" cy="369332"/>
          </a:xfrm>
          <a:prstGeom prst="rect">
            <a:avLst/>
          </a:prstGeom>
          <a:noFill/>
        </p:spPr>
        <p:txBody>
          <a:bodyPr wrap="square" rtlCol="0">
            <a:spAutoFit/>
          </a:bodyPr>
          <a:lstStyle/>
          <a:p>
            <a:pPr algn="ctr"/>
            <a:endParaRPr lang="en-US" sz="900" dirty="0">
              <a:latin typeface="Varela Round" panose="02000000000000000000" pitchFamily="2" charset="0"/>
            </a:endParaRPr>
          </a:p>
          <a:p>
            <a:pPr algn="ctr"/>
            <a:r>
              <a:rPr lang="en-US" sz="900" dirty="0">
                <a:latin typeface="Varela Round" panose="02000000000000000000" pitchFamily="2" charset="0"/>
              </a:rPr>
              <a:t>I spend too much time searching for a job</a:t>
            </a:r>
          </a:p>
        </p:txBody>
      </p:sp>
      <p:pic>
        <p:nvPicPr>
          <p:cNvPr id="17" name="Picture 16">
            <a:extLst>
              <a:ext uri="{FF2B5EF4-FFF2-40B4-BE49-F238E27FC236}">
                <a16:creationId xmlns:a16="http://schemas.microsoft.com/office/drawing/2014/main" id="{1748E0DC-73D7-2344-A166-3F7DFC412CF3}"/>
              </a:ext>
            </a:extLst>
          </p:cNvPr>
          <p:cNvPicPr>
            <a:picLocks noChangeAspect="1"/>
          </p:cNvPicPr>
          <p:nvPr/>
        </p:nvPicPr>
        <p:blipFill>
          <a:blip r:embed="rId12"/>
          <a:stretch>
            <a:fillRect/>
          </a:stretch>
        </p:blipFill>
        <p:spPr>
          <a:xfrm>
            <a:off x="3620144" y="4442539"/>
            <a:ext cx="2838431" cy="166967"/>
          </a:xfrm>
          <a:prstGeom prst="rect">
            <a:avLst/>
          </a:prstGeom>
        </p:spPr>
      </p:pic>
      <p:sp>
        <p:nvSpPr>
          <p:cNvPr id="19" name="Rectangle 18">
            <a:extLst>
              <a:ext uri="{FF2B5EF4-FFF2-40B4-BE49-F238E27FC236}">
                <a16:creationId xmlns:a16="http://schemas.microsoft.com/office/drawing/2014/main" id="{E310A4D8-BC84-454F-A025-E698FF26E84E}"/>
              </a:ext>
            </a:extLst>
          </p:cNvPr>
          <p:cNvSpPr/>
          <p:nvPr/>
        </p:nvSpPr>
        <p:spPr>
          <a:xfrm>
            <a:off x="1181189" y="1820677"/>
            <a:ext cx="2119939" cy="307777"/>
          </a:xfrm>
          <a:prstGeom prst="rect">
            <a:avLst/>
          </a:prstGeom>
        </p:spPr>
        <p:txBody>
          <a:bodyPr wrap="none">
            <a:spAutoFit/>
          </a:bodyPr>
          <a:lstStyle/>
          <a:p>
            <a:r>
              <a:rPr lang="en-US" sz="1400" dirty="0">
                <a:latin typeface="VarelaRound"/>
              </a:rPr>
              <a:t> Employee Survey Findings</a:t>
            </a:r>
            <a:endParaRPr lang="en-US" sz="1400" dirty="0"/>
          </a:p>
        </p:txBody>
      </p:sp>
      <p:pic>
        <p:nvPicPr>
          <p:cNvPr id="20" name="Picture 19">
            <a:extLst>
              <a:ext uri="{FF2B5EF4-FFF2-40B4-BE49-F238E27FC236}">
                <a16:creationId xmlns:a16="http://schemas.microsoft.com/office/drawing/2014/main" id="{E988C410-DC09-0544-A58F-20A268575776}"/>
              </a:ext>
            </a:extLst>
          </p:cNvPr>
          <p:cNvPicPr>
            <a:picLocks noChangeAspect="1"/>
          </p:cNvPicPr>
          <p:nvPr/>
        </p:nvPicPr>
        <p:blipFill>
          <a:blip r:embed="rId13"/>
          <a:stretch>
            <a:fillRect/>
          </a:stretch>
        </p:blipFill>
        <p:spPr>
          <a:xfrm>
            <a:off x="499509" y="1639076"/>
            <a:ext cx="760331" cy="628915"/>
          </a:xfrm>
          <a:prstGeom prst="rect">
            <a:avLst/>
          </a:prstGeom>
        </p:spPr>
      </p:pic>
    </p:spTree>
    <p:extLst>
      <p:ext uri="{BB962C8B-B14F-4D97-AF65-F5344CB8AC3E}">
        <p14:creationId xmlns:p14="http://schemas.microsoft.com/office/powerpoint/2010/main" val="658864851"/>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D07BCDF1-0877-49AD-A1E0-5C3085E3B59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923" name="think-cell Slide" r:id="rId5" imgW="347" imgH="348" progId="TCLayout.ActiveDocument.1">
                  <p:embed/>
                </p:oleObj>
              </mc:Choice>
              <mc:Fallback>
                <p:oleObj name="think-cell Slide" r:id="rId5" imgW="347" imgH="348" progId="TCLayout.ActiveDocument.1">
                  <p:embed/>
                  <p:pic>
                    <p:nvPicPr>
                      <p:cNvPr id="12" name="Object 11" hidden="1">
                        <a:extLst>
                          <a:ext uri="{FF2B5EF4-FFF2-40B4-BE49-F238E27FC236}">
                            <a16:creationId xmlns:a16="http://schemas.microsoft.com/office/drawing/2014/main" id="{D07BCDF1-0877-49AD-A1E0-5C3085E3B59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9DD91CCE-8B9C-4F3F-86CA-EE2F9B3F9F2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3000" b="1" dirty="0">
              <a:latin typeface="Calibri" panose="020F0502020204030204" pitchFamily="34" charset="0"/>
              <a:cs typeface="Calibri" panose="020F0502020204030204" pitchFamily="34" charset="0"/>
              <a:sym typeface="Calibri" panose="020F0502020204030204" pitchFamily="34" charset="0"/>
            </a:endParaRPr>
          </a:p>
        </p:txBody>
      </p:sp>
      <p:sp>
        <p:nvSpPr>
          <p:cNvPr id="5" name="Content Placeholder 4">
            <a:extLst>
              <a:ext uri="{FF2B5EF4-FFF2-40B4-BE49-F238E27FC236}">
                <a16:creationId xmlns:a16="http://schemas.microsoft.com/office/drawing/2014/main" id="{FC43938F-CDAB-114C-B814-53DB87B3AA05}"/>
              </a:ext>
            </a:extLst>
          </p:cNvPr>
          <p:cNvSpPr>
            <a:spLocks noGrp="1"/>
          </p:cNvSpPr>
          <p:nvPr>
            <p:ph idx="4294967295"/>
          </p:nvPr>
        </p:nvSpPr>
        <p:spPr>
          <a:xfrm>
            <a:off x="306467" y="225642"/>
            <a:ext cx="8531065" cy="3263504"/>
          </a:xfrm>
        </p:spPr>
        <p:txBody>
          <a:bodyPr>
            <a:normAutofit/>
          </a:bodyPr>
          <a:lstStyle/>
          <a:p>
            <a:pPr marL="0" indent="0">
              <a:buNone/>
            </a:pPr>
            <a:r>
              <a:rPr lang="en-US" sz="2200" dirty="0">
                <a:latin typeface="Varela Round" panose="02000000000000000000" pitchFamily="2" charset="0"/>
              </a:rPr>
              <a:t>Recruiting Challenges Hurt Business Productivity</a:t>
            </a:r>
          </a:p>
          <a:p>
            <a:pPr marL="0" indent="0">
              <a:buNone/>
            </a:pPr>
            <a:r>
              <a:rPr lang="en-US" sz="1000" dirty="0">
                <a:latin typeface="Varela Round" panose="02000000000000000000" pitchFamily="2" charset="0"/>
              </a:rPr>
              <a:t>The number-one hiring concern of CEOs and CHROs everywhere is discovering qualified candidates. When companies can’t discover the right candidates, they will accept poor-fit hires leading to lower productivity. When employees switch jobs frequently, they fail to reach high levels of productivity before leaving. And extended hiring cycles that leave roles unfilled also hurt production. </a:t>
            </a:r>
            <a:r>
              <a:rPr lang="en-US" sz="1000" b="1" dirty="0">
                <a:latin typeface="Varela Round" panose="02000000000000000000" pitchFamily="2" charset="0"/>
              </a:rPr>
              <a:t>Broken processes and inadequate systems are leading to a significant talent crisis. </a:t>
            </a:r>
          </a:p>
        </p:txBody>
      </p:sp>
      <p:pic>
        <p:nvPicPr>
          <p:cNvPr id="9" name="Picture 8">
            <a:extLst>
              <a:ext uri="{FF2B5EF4-FFF2-40B4-BE49-F238E27FC236}">
                <a16:creationId xmlns:a16="http://schemas.microsoft.com/office/drawing/2014/main" id="{C7DE0E50-D5E3-3547-B072-9238546B1E41}"/>
              </a:ext>
            </a:extLst>
          </p:cNvPr>
          <p:cNvPicPr>
            <a:picLocks noChangeAspect="1"/>
          </p:cNvPicPr>
          <p:nvPr/>
        </p:nvPicPr>
        <p:blipFill>
          <a:blip r:embed="rId7"/>
          <a:stretch>
            <a:fillRect/>
          </a:stretch>
        </p:blipFill>
        <p:spPr>
          <a:xfrm>
            <a:off x="0" y="1617582"/>
            <a:ext cx="9144000" cy="2991611"/>
          </a:xfrm>
          <a:prstGeom prst="rect">
            <a:avLst/>
          </a:prstGeom>
        </p:spPr>
      </p:pic>
      <p:sp>
        <p:nvSpPr>
          <p:cNvPr id="10" name="Rectangle 9">
            <a:extLst>
              <a:ext uri="{FF2B5EF4-FFF2-40B4-BE49-F238E27FC236}">
                <a16:creationId xmlns:a16="http://schemas.microsoft.com/office/drawing/2014/main" id="{4B683626-5667-9A40-87CF-CA8171C9590F}"/>
              </a:ext>
            </a:extLst>
          </p:cNvPr>
          <p:cNvSpPr/>
          <p:nvPr/>
        </p:nvSpPr>
        <p:spPr>
          <a:xfrm>
            <a:off x="640081" y="1820677"/>
            <a:ext cx="6033896" cy="307777"/>
          </a:xfrm>
          <a:prstGeom prst="rect">
            <a:avLst/>
          </a:prstGeom>
        </p:spPr>
        <p:txBody>
          <a:bodyPr wrap="none">
            <a:spAutoFit/>
          </a:bodyPr>
          <a:lstStyle/>
          <a:p>
            <a:r>
              <a:rPr lang="en-US" sz="1400" dirty="0">
                <a:latin typeface="VarelaRound"/>
              </a:rPr>
              <a:t>CEO &amp; CHRO Survey Findings: Top 4 reasons why it is tough to fill particular roles</a:t>
            </a:r>
            <a:endParaRPr lang="en-US" dirty="0"/>
          </a:p>
        </p:txBody>
      </p:sp>
      <p:pic>
        <p:nvPicPr>
          <p:cNvPr id="13" name="Picture 12">
            <a:extLst>
              <a:ext uri="{FF2B5EF4-FFF2-40B4-BE49-F238E27FC236}">
                <a16:creationId xmlns:a16="http://schemas.microsoft.com/office/drawing/2014/main" id="{A333DA81-A573-8B4E-A098-203F4387F689}"/>
              </a:ext>
            </a:extLst>
          </p:cNvPr>
          <p:cNvPicPr>
            <a:picLocks noChangeAspect="1"/>
          </p:cNvPicPr>
          <p:nvPr/>
        </p:nvPicPr>
        <p:blipFill>
          <a:blip r:embed="rId8"/>
          <a:stretch>
            <a:fillRect/>
          </a:stretch>
        </p:blipFill>
        <p:spPr>
          <a:xfrm>
            <a:off x="515620" y="1688596"/>
            <a:ext cx="274361" cy="596025"/>
          </a:xfrm>
          <a:prstGeom prst="rect">
            <a:avLst/>
          </a:prstGeom>
        </p:spPr>
      </p:pic>
      <p:sp>
        <p:nvSpPr>
          <p:cNvPr id="2" name="Rectangle 1">
            <a:extLst>
              <a:ext uri="{FF2B5EF4-FFF2-40B4-BE49-F238E27FC236}">
                <a16:creationId xmlns:a16="http://schemas.microsoft.com/office/drawing/2014/main" id="{97104966-9002-0E4A-9272-1F1A79C80E6A}"/>
              </a:ext>
            </a:extLst>
          </p:cNvPr>
          <p:cNvSpPr/>
          <p:nvPr/>
        </p:nvSpPr>
        <p:spPr>
          <a:xfrm>
            <a:off x="1815736" y="2287596"/>
            <a:ext cx="6170023" cy="2062103"/>
          </a:xfrm>
          <a:prstGeom prst="rect">
            <a:avLst/>
          </a:prstGeom>
        </p:spPr>
        <p:txBody>
          <a:bodyPr wrap="square">
            <a:spAutoFit/>
          </a:bodyPr>
          <a:lstStyle/>
          <a:p>
            <a:r>
              <a:rPr lang="en-US" sz="3200" dirty="0">
                <a:solidFill>
                  <a:srgbClr val="339ED3"/>
                </a:solidFill>
                <a:latin typeface="Varela Round" panose="02000000000000000000" pitchFamily="2" charset="0"/>
              </a:rPr>
              <a:t>#1 </a:t>
            </a:r>
            <a:r>
              <a:rPr lang="en-US" dirty="0">
                <a:solidFill>
                  <a:srgbClr val="929496"/>
                </a:solidFill>
                <a:latin typeface="Helvetica Neue" panose="02000503000000020004" pitchFamily="2" charset="0"/>
              </a:rPr>
              <a:t>It is difficult to find the right candidates to interview</a:t>
            </a:r>
          </a:p>
          <a:p>
            <a:r>
              <a:rPr lang="en-US" sz="3200" dirty="0">
                <a:solidFill>
                  <a:srgbClr val="339ED3"/>
                </a:solidFill>
                <a:latin typeface="Varela Round" panose="02000000000000000000" pitchFamily="2" charset="0"/>
              </a:rPr>
              <a:t>#2 </a:t>
            </a:r>
            <a:r>
              <a:rPr lang="en-US" dirty="0">
                <a:solidFill>
                  <a:srgbClr val="929496"/>
                </a:solidFill>
                <a:latin typeface="Helvetica Neue" panose="02000503000000020004" pitchFamily="2" charset="0"/>
              </a:rPr>
              <a:t>Recruiters never seem to understand our specific needs</a:t>
            </a:r>
          </a:p>
          <a:p>
            <a:r>
              <a:rPr lang="en-US" sz="3200" dirty="0">
                <a:solidFill>
                  <a:srgbClr val="339ED3"/>
                </a:solidFill>
                <a:latin typeface="Varela Round" panose="02000000000000000000" pitchFamily="2" charset="0"/>
              </a:rPr>
              <a:t>#3 </a:t>
            </a:r>
            <a:r>
              <a:rPr lang="en-US" dirty="0">
                <a:solidFill>
                  <a:srgbClr val="929496"/>
                </a:solidFill>
                <a:latin typeface="Helvetica Neue" panose="02000503000000020004" pitchFamily="2" charset="0"/>
              </a:rPr>
              <a:t>We find it difficult to understand the potential that candidates have</a:t>
            </a:r>
          </a:p>
          <a:p>
            <a:r>
              <a:rPr lang="en-US" sz="3200" dirty="0">
                <a:solidFill>
                  <a:srgbClr val="339ED3"/>
                </a:solidFill>
                <a:latin typeface="Varela Round" panose="02000000000000000000" pitchFamily="2" charset="0"/>
              </a:rPr>
              <a:t>#4 </a:t>
            </a:r>
            <a:r>
              <a:rPr lang="en-US" dirty="0">
                <a:solidFill>
                  <a:srgbClr val="929496"/>
                </a:solidFill>
                <a:latin typeface="Helvetica Neue" panose="02000503000000020004" pitchFamily="2" charset="0"/>
              </a:rPr>
              <a:t>Our job specs and targeting are not sufficiently personalized</a:t>
            </a:r>
            <a:endParaRPr lang="en-US" dirty="0">
              <a:solidFill>
                <a:srgbClr val="929496"/>
              </a:solidFill>
              <a:effectLst/>
              <a:latin typeface="Helvetica Neue" panose="02000503000000020004" pitchFamily="2" charset="0"/>
            </a:endParaRPr>
          </a:p>
        </p:txBody>
      </p:sp>
    </p:spTree>
    <p:extLst>
      <p:ext uri="{BB962C8B-B14F-4D97-AF65-F5344CB8AC3E}">
        <p14:creationId xmlns:p14="http://schemas.microsoft.com/office/powerpoint/2010/main" val="3869418619"/>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360E51-A770-8248-95F6-607E3100CDC7}"/>
              </a:ext>
            </a:extLst>
          </p:cNvPr>
          <p:cNvPicPr>
            <a:picLocks noChangeAspect="1"/>
          </p:cNvPicPr>
          <p:nvPr/>
        </p:nvPicPr>
        <p:blipFill>
          <a:blip r:embed="rId5"/>
          <a:stretch>
            <a:fillRect/>
          </a:stretch>
        </p:blipFill>
        <p:spPr>
          <a:xfrm rot="10800000">
            <a:off x="0" y="1617582"/>
            <a:ext cx="9144000" cy="2991611"/>
          </a:xfrm>
          <a:prstGeom prst="rect">
            <a:avLst/>
          </a:prstGeom>
        </p:spPr>
      </p:pic>
      <p:pic>
        <p:nvPicPr>
          <p:cNvPr id="17" name="Picture 16">
            <a:extLst>
              <a:ext uri="{FF2B5EF4-FFF2-40B4-BE49-F238E27FC236}">
                <a16:creationId xmlns:a16="http://schemas.microsoft.com/office/drawing/2014/main" id="{3D78FCB5-D9A6-5B46-8A11-0CC3F7FBEBEF}"/>
              </a:ext>
            </a:extLst>
          </p:cNvPr>
          <p:cNvPicPr>
            <a:picLocks noChangeAspect="1"/>
          </p:cNvPicPr>
          <p:nvPr/>
        </p:nvPicPr>
        <p:blipFill>
          <a:blip r:embed="rId6"/>
          <a:stretch>
            <a:fillRect/>
          </a:stretch>
        </p:blipFill>
        <p:spPr>
          <a:xfrm>
            <a:off x="1194752" y="2571438"/>
            <a:ext cx="1600200" cy="1600200"/>
          </a:xfrm>
          <a:prstGeom prst="rect">
            <a:avLst/>
          </a:prstGeom>
        </p:spPr>
      </p:pic>
      <p:pic>
        <p:nvPicPr>
          <p:cNvPr id="18" name="Picture 17">
            <a:extLst>
              <a:ext uri="{FF2B5EF4-FFF2-40B4-BE49-F238E27FC236}">
                <a16:creationId xmlns:a16="http://schemas.microsoft.com/office/drawing/2014/main" id="{27132903-D029-D544-887C-466DDC4D34F5}"/>
              </a:ext>
            </a:extLst>
          </p:cNvPr>
          <p:cNvPicPr>
            <a:picLocks noChangeAspect="1"/>
          </p:cNvPicPr>
          <p:nvPr/>
        </p:nvPicPr>
        <p:blipFill>
          <a:blip r:embed="rId7"/>
          <a:stretch>
            <a:fillRect/>
          </a:stretch>
        </p:blipFill>
        <p:spPr>
          <a:xfrm>
            <a:off x="2956602" y="2571438"/>
            <a:ext cx="1600200" cy="1600200"/>
          </a:xfrm>
          <a:prstGeom prst="rect">
            <a:avLst/>
          </a:prstGeom>
        </p:spPr>
      </p:pic>
      <p:pic>
        <p:nvPicPr>
          <p:cNvPr id="19" name="Picture 18">
            <a:extLst>
              <a:ext uri="{FF2B5EF4-FFF2-40B4-BE49-F238E27FC236}">
                <a16:creationId xmlns:a16="http://schemas.microsoft.com/office/drawing/2014/main" id="{B433E8E2-A7BB-7C45-81EE-8C38D29FE661}"/>
              </a:ext>
            </a:extLst>
          </p:cNvPr>
          <p:cNvPicPr>
            <a:picLocks noChangeAspect="1"/>
          </p:cNvPicPr>
          <p:nvPr/>
        </p:nvPicPr>
        <p:blipFill>
          <a:blip r:embed="rId8"/>
          <a:stretch>
            <a:fillRect/>
          </a:stretch>
        </p:blipFill>
        <p:spPr>
          <a:xfrm>
            <a:off x="4749798" y="2571438"/>
            <a:ext cx="1600200" cy="1600200"/>
          </a:xfrm>
          <a:prstGeom prst="rect">
            <a:avLst/>
          </a:prstGeom>
        </p:spPr>
      </p:pic>
      <p:pic>
        <p:nvPicPr>
          <p:cNvPr id="20" name="Picture 19">
            <a:extLst>
              <a:ext uri="{FF2B5EF4-FFF2-40B4-BE49-F238E27FC236}">
                <a16:creationId xmlns:a16="http://schemas.microsoft.com/office/drawing/2014/main" id="{D3456A88-A9F8-5F48-A30D-DA7C96DD987C}"/>
              </a:ext>
            </a:extLst>
          </p:cNvPr>
          <p:cNvPicPr>
            <a:picLocks noChangeAspect="1"/>
          </p:cNvPicPr>
          <p:nvPr/>
        </p:nvPicPr>
        <p:blipFill>
          <a:blip r:embed="rId9"/>
          <a:stretch>
            <a:fillRect/>
          </a:stretch>
        </p:blipFill>
        <p:spPr>
          <a:xfrm>
            <a:off x="6526132" y="2571438"/>
            <a:ext cx="1600200" cy="1600200"/>
          </a:xfrm>
          <a:prstGeom prst="rect">
            <a:avLst/>
          </a:prstGeom>
        </p:spPr>
      </p:pic>
      <p:graphicFrame>
        <p:nvGraphicFramePr>
          <p:cNvPr id="12" name="Object 11" hidden="1">
            <a:extLst>
              <a:ext uri="{FF2B5EF4-FFF2-40B4-BE49-F238E27FC236}">
                <a16:creationId xmlns:a16="http://schemas.microsoft.com/office/drawing/2014/main" id="{D07BCDF1-0877-49AD-A1E0-5C3085E3B59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68" name="think-cell Slide" r:id="rId10" imgW="347" imgH="348" progId="TCLayout.ActiveDocument.1">
                  <p:embed/>
                </p:oleObj>
              </mc:Choice>
              <mc:Fallback>
                <p:oleObj name="think-cell Slide" r:id="rId10" imgW="347" imgH="348" progId="TCLayout.ActiveDocument.1">
                  <p:embed/>
                  <p:pic>
                    <p:nvPicPr>
                      <p:cNvPr id="12" name="Object 11" hidden="1">
                        <a:extLst>
                          <a:ext uri="{FF2B5EF4-FFF2-40B4-BE49-F238E27FC236}">
                            <a16:creationId xmlns:a16="http://schemas.microsoft.com/office/drawing/2014/main" id="{D07BCDF1-0877-49AD-A1E0-5C3085E3B590}"/>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9DD91CCE-8B9C-4F3F-86CA-EE2F9B3F9F2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3000" b="1" dirty="0">
              <a:latin typeface="Calibri" panose="020F0502020204030204" pitchFamily="34" charset="0"/>
              <a:cs typeface="Calibri" panose="020F0502020204030204" pitchFamily="34" charset="0"/>
              <a:sym typeface="Calibri" panose="020F0502020204030204" pitchFamily="34" charset="0"/>
            </a:endParaRPr>
          </a:p>
        </p:txBody>
      </p:sp>
      <p:sp>
        <p:nvSpPr>
          <p:cNvPr id="5" name="Content Placeholder 4">
            <a:extLst>
              <a:ext uri="{FF2B5EF4-FFF2-40B4-BE49-F238E27FC236}">
                <a16:creationId xmlns:a16="http://schemas.microsoft.com/office/drawing/2014/main" id="{FC43938F-CDAB-114C-B814-53DB87B3AA05}"/>
              </a:ext>
            </a:extLst>
          </p:cNvPr>
          <p:cNvSpPr>
            <a:spLocks noGrp="1"/>
          </p:cNvSpPr>
          <p:nvPr>
            <p:ph idx="4294967295"/>
          </p:nvPr>
        </p:nvSpPr>
        <p:spPr>
          <a:xfrm>
            <a:off x="306467" y="225642"/>
            <a:ext cx="8531065" cy="3263504"/>
          </a:xfrm>
        </p:spPr>
        <p:txBody>
          <a:bodyPr>
            <a:normAutofit/>
          </a:bodyPr>
          <a:lstStyle/>
          <a:p>
            <a:pPr marL="0" indent="0">
              <a:buNone/>
            </a:pPr>
            <a:r>
              <a:rPr lang="en-US" sz="2200" dirty="0">
                <a:latin typeface="Varela Round" panose="02000000000000000000" pitchFamily="2" charset="0"/>
              </a:rPr>
              <a:t>The Candidate Experience Defines Employer Brand</a:t>
            </a:r>
          </a:p>
          <a:p>
            <a:pPr marL="0" indent="0">
              <a:buNone/>
            </a:pPr>
            <a:r>
              <a:rPr lang="en-US" sz="1000" dirty="0">
                <a:latin typeface="Varela Round" panose="02000000000000000000" pitchFamily="2" charset="0"/>
              </a:rPr>
              <a:t>Many employees say they will not work for companies that communicate poorly. Examples of poor communication include non-response, slow response, impersonal emails, and failure to remove filled positions from job listings. These aspects of the candidate experience directly impact the employer brand. Companies that fail to deliver a good candidate experience will quickly fail to attract candidates. </a:t>
            </a:r>
            <a:r>
              <a:rPr lang="en-US" sz="1000" b="1" dirty="0">
                <a:latin typeface="Varela Round" panose="02000000000000000000" pitchFamily="2" charset="0"/>
              </a:rPr>
              <a:t>Personalized, rapid, and relevant responses to candidates deliver a positive candidate experience.</a:t>
            </a:r>
          </a:p>
        </p:txBody>
      </p:sp>
      <p:sp>
        <p:nvSpPr>
          <p:cNvPr id="14" name="TextBox 13">
            <a:extLst>
              <a:ext uri="{FF2B5EF4-FFF2-40B4-BE49-F238E27FC236}">
                <a16:creationId xmlns:a16="http://schemas.microsoft.com/office/drawing/2014/main" id="{171E84F9-E911-6C4B-B206-9C78FCADD223}"/>
              </a:ext>
            </a:extLst>
          </p:cNvPr>
          <p:cNvSpPr txBox="1"/>
          <p:nvPr/>
        </p:nvSpPr>
        <p:spPr>
          <a:xfrm>
            <a:off x="900906" y="2281302"/>
            <a:ext cx="2514600" cy="253916"/>
          </a:xfrm>
          <a:prstGeom prst="rect">
            <a:avLst/>
          </a:prstGeom>
          <a:noFill/>
        </p:spPr>
        <p:txBody>
          <a:bodyPr wrap="square" rtlCol="0">
            <a:spAutoFit/>
          </a:bodyPr>
          <a:lstStyle/>
          <a:p>
            <a:pPr algn="ctr"/>
            <a:r>
              <a:rPr lang="en-US" sz="1050" dirty="0">
                <a:latin typeface="Varela Round" panose="02000000000000000000" pitchFamily="2" charset="0"/>
              </a:rPr>
              <a:t>…I would not work for the company</a:t>
            </a:r>
          </a:p>
        </p:txBody>
      </p:sp>
      <p:sp>
        <p:nvSpPr>
          <p:cNvPr id="15" name="TextBox 14">
            <a:extLst>
              <a:ext uri="{FF2B5EF4-FFF2-40B4-BE49-F238E27FC236}">
                <a16:creationId xmlns:a16="http://schemas.microsoft.com/office/drawing/2014/main" id="{249D6A95-6DDC-574D-A689-763F0E9CD09A}"/>
              </a:ext>
            </a:extLst>
          </p:cNvPr>
          <p:cNvSpPr txBox="1"/>
          <p:nvPr/>
        </p:nvSpPr>
        <p:spPr>
          <a:xfrm>
            <a:off x="3562826" y="2281302"/>
            <a:ext cx="2514600" cy="253916"/>
          </a:xfrm>
          <a:prstGeom prst="rect">
            <a:avLst/>
          </a:prstGeom>
          <a:noFill/>
        </p:spPr>
        <p:txBody>
          <a:bodyPr wrap="square" rtlCol="0">
            <a:spAutoFit/>
          </a:bodyPr>
          <a:lstStyle/>
          <a:p>
            <a:pPr algn="ctr"/>
            <a:r>
              <a:rPr lang="en-US" sz="1050" dirty="0">
                <a:latin typeface="Varela Round" panose="02000000000000000000" pitchFamily="2" charset="0"/>
              </a:rPr>
              <a:t>…I might work for the company</a:t>
            </a:r>
          </a:p>
        </p:txBody>
      </p:sp>
      <p:sp>
        <p:nvSpPr>
          <p:cNvPr id="16" name="TextBox 15">
            <a:extLst>
              <a:ext uri="{FF2B5EF4-FFF2-40B4-BE49-F238E27FC236}">
                <a16:creationId xmlns:a16="http://schemas.microsoft.com/office/drawing/2014/main" id="{0089FA75-3A1B-544D-AB21-3BDEEFFAEABB}"/>
              </a:ext>
            </a:extLst>
          </p:cNvPr>
          <p:cNvSpPr txBox="1"/>
          <p:nvPr/>
        </p:nvSpPr>
        <p:spPr>
          <a:xfrm>
            <a:off x="6224746" y="2281302"/>
            <a:ext cx="2514600" cy="253916"/>
          </a:xfrm>
          <a:prstGeom prst="rect">
            <a:avLst/>
          </a:prstGeom>
          <a:noFill/>
        </p:spPr>
        <p:txBody>
          <a:bodyPr wrap="square" rtlCol="0">
            <a:spAutoFit/>
          </a:bodyPr>
          <a:lstStyle/>
          <a:p>
            <a:pPr algn="ctr"/>
            <a:r>
              <a:rPr lang="en-US" sz="1050" dirty="0">
                <a:latin typeface="Varela Round" panose="02000000000000000000" pitchFamily="2" charset="0"/>
              </a:rPr>
              <a:t>…I would still work for the company</a:t>
            </a:r>
          </a:p>
        </p:txBody>
      </p:sp>
      <p:pic>
        <p:nvPicPr>
          <p:cNvPr id="2" name="Picture 1">
            <a:extLst>
              <a:ext uri="{FF2B5EF4-FFF2-40B4-BE49-F238E27FC236}">
                <a16:creationId xmlns:a16="http://schemas.microsoft.com/office/drawing/2014/main" id="{6FD78FE7-C7F8-6344-941F-EF141C365007}"/>
              </a:ext>
            </a:extLst>
          </p:cNvPr>
          <p:cNvPicPr>
            <a:picLocks noChangeAspect="1"/>
          </p:cNvPicPr>
          <p:nvPr/>
        </p:nvPicPr>
        <p:blipFill>
          <a:blip r:embed="rId12"/>
          <a:stretch>
            <a:fillRect/>
          </a:stretch>
        </p:blipFill>
        <p:spPr>
          <a:xfrm>
            <a:off x="753586" y="2235880"/>
            <a:ext cx="381000" cy="279400"/>
          </a:xfrm>
          <a:prstGeom prst="rect">
            <a:avLst/>
          </a:prstGeom>
        </p:spPr>
      </p:pic>
      <p:pic>
        <p:nvPicPr>
          <p:cNvPr id="3" name="Picture 2">
            <a:extLst>
              <a:ext uri="{FF2B5EF4-FFF2-40B4-BE49-F238E27FC236}">
                <a16:creationId xmlns:a16="http://schemas.microsoft.com/office/drawing/2014/main" id="{CBBF65B0-8C80-7144-B433-41B2BD908796}"/>
              </a:ext>
            </a:extLst>
          </p:cNvPr>
          <p:cNvPicPr>
            <a:picLocks noChangeAspect="1"/>
          </p:cNvPicPr>
          <p:nvPr/>
        </p:nvPicPr>
        <p:blipFill>
          <a:blip r:embed="rId13"/>
          <a:stretch>
            <a:fillRect/>
          </a:stretch>
        </p:blipFill>
        <p:spPr>
          <a:xfrm>
            <a:off x="3653472" y="2338750"/>
            <a:ext cx="127000" cy="114300"/>
          </a:xfrm>
          <a:prstGeom prst="rect">
            <a:avLst/>
          </a:prstGeom>
        </p:spPr>
      </p:pic>
      <p:pic>
        <p:nvPicPr>
          <p:cNvPr id="4" name="Picture 3">
            <a:extLst>
              <a:ext uri="{FF2B5EF4-FFF2-40B4-BE49-F238E27FC236}">
                <a16:creationId xmlns:a16="http://schemas.microsoft.com/office/drawing/2014/main" id="{5A1D1B93-597A-F54F-B255-A40C9D3188CE}"/>
              </a:ext>
            </a:extLst>
          </p:cNvPr>
          <p:cNvPicPr>
            <a:picLocks noChangeAspect="1"/>
          </p:cNvPicPr>
          <p:nvPr/>
        </p:nvPicPr>
        <p:blipFill>
          <a:blip r:embed="rId14"/>
          <a:stretch>
            <a:fillRect/>
          </a:stretch>
        </p:blipFill>
        <p:spPr>
          <a:xfrm>
            <a:off x="6167160" y="2335913"/>
            <a:ext cx="127000" cy="114300"/>
          </a:xfrm>
          <a:prstGeom prst="rect">
            <a:avLst/>
          </a:prstGeom>
        </p:spPr>
      </p:pic>
      <p:sp>
        <p:nvSpPr>
          <p:cNvPr id="22" name="Rectangle 21">
            <a:extLst>
              <a:ext uri="{FF2B5EF4-FFF2-40B4-BE49-F238E27FC236}">
                <a16:creationId xmlns:a16="http://schemas.microsoft.com/office/drawing/2014/main" id="{F13DA50B-6C72-3343-B4E5-7E6701E3A7BA}"/>
              </a:ext>
            </a:extLst>
          </p:cNvPr>
          <p:cNvSpPr/>
          <p:nvPr/>
        </p:nvSpPr>
        <p:spPr>
          <a:xfrm>
            <a:off x="1181189" y="1820677"/>
            <a:ext cx="2119939" cy="307777"/>
          </a:xfrm>
          <a:prstGeom prst="rect">
            <a:avLst/>
          </a:prstGeom>
        </p:spPr>
        <p:txBody>
          <a:bodyPr wrap="none">
            <a:spAutoFit/>
          </a:bodyPr>
          <a:lstStyle/>
          <a:p>
            <a:r>
              <a:rPr lang="en-US" sz="1400" dirty="0">
                <a:latin typeface="VarelaRound"/>
              </a:rPr>
              <a:t> Employee Survey Findings</a:t>
            </a:r>
            <a:endParaRPr lang="en-US" sz="1400" dirty="0"/>
          </a:p>
        </p:txBody>
      </p:sp>
      <p:pic>
        <p:nvPicPr>
          <p:cNvPr id="23" name="Picture 22">
            <a:extLst>
              <a:ext uri="{FF2B5EF4-FFF2-40B4-BE49-F238E27FC236}">
                <a16:creationId xmlns:a16="http://schemas.microsoft.com/office/drawing/2014/main" id="{D1D25313-7DAB-4B41-A17D-75180517203C}"/>
              </a:ext>
            </a:extLst>
          </p:cNvPr>
          <p:cNvPicPr>
            <a:picLocks noChangeAspect="1"/>
          </p:cNvPicPr>
          <p:nvPr/>
        </p:nvPicPr>
        <p:blipFill>
          <a:blip r:embed="rId15"/>
          <a:stretch>
            <a:fillRect/>
          </a:stretch>
        </p:blipFill>
        <p:spPr>
          <a:xfrm>
            <a:off x="499509" y="1639076"/>
            <a:ext cx="760331" cy="628915"/>
          </a:xfrm>
          <a:prstGeom prst="rect">
            <a:avLst/>
          </a:prstGeom>
        </p:spPr>
      </p:pic>
    </p:spTree>
    <p:extLst>
      <p:ext uri="{BB962C8B-B14F-4D97-AF65-F5344CB8AC3E}">
        <p14:creationId xmlns:p14="http://schemas.microsoft.com/office/powerpoint/2010/main" val="2272796092"/>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021BD9-DBED-574C-A771-A9B394304258}"/>
              </a:ext>
            </a:extLst>
          </p:cNvPr>
          <p:cNvPicPr>
            <a:picLocks noChangeAspect="1"/>
          </p:cNvPicPr>
          <p:nvPr/>
        </p:nvPicPr>
        <p:blipFill>
          <a:blip r:embed="rId5"/>
          <a:stretch>
            <a:fillRect/>
          </a:stretch>
        </p:blipFill>
        <p:spPr>
          <a:xfrm>
            <a:off x="0" y="1617582"/>
            <a:ext cx="9144000" cy="2991611"/>
          </a:xfrm>
          <a:prstGeom prst="rect">
            <a:avLst/>
          </a:prstGeom>
        </p:spPr>
      </p:pic>
      <p:pic>
        <p:nvPicPr>
          <p:cNvPr id="3" name="Picture 2">
            <a:extLst>
              <a:ext uri="{FF2B5EF4-FFF2-40B4-BE49-F238E27FC236}">
                <a16:creationId xmlns:a16="http://schemas.microsoft.com/office/drawing/2014/main" id="{3CCF7646-86DD-AE41-B6C4-4FFC354CCBE6}"/>
              </a:ext>
            </a:extLst>
          </p:cNvPr>
          <p:cNvPicPr>
            <a:picLocks noChangeAspect="1"/>
          </p:cNvPicPr>
          <p:nvPr/>
        </p:nvPicPr>
        <p:blipFill>
          <a:blip r:embed="rId6"/>
          <a:stretch>
            <a:fillRect/>
          </a:stretch>
        </p:blipFill>
        <p:spPr>
          <a:xfrm>
            <a:off x="1022827" y="2553797"/>
            <a:ext cx="3657600" cy="1828800"/>
          </a:xfrm>
          <a:prstGeom prst="rect">
            <a:avLst/>
          </a:prstGeom>
        </p:spPr>
      </p:pic>
      <p:graphicFrame>
        <p:nvGraphicFramePr>
          <p:cNvPr id="12" name="Object 11" hidden="1">
            <a:extLst>
              <a:ext uri="{FF2B5EF4-FFF2-40B4-BE49-F238E27FC236}">
                <a16:creationId xmlns:a16="http://schemas.microsoft.com/office/drawing/2014/main" id="{D07BCDF1-0877-49AD-A1E0-5C3085E3B59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92" name="think-cell Slide" r:id="rId7" imgW="347" imgH="348" progId="TCLayout.ActiveDocument.1">
                  <p:embed/>
                </p:oleObj>
              </mc:Choice>
              <mc:Fallback>
                <p:oleObj name="think-cell Slide" r:id="rId7" imgW="347" imgH="348" progId="TCLayout.ActiveDocument.1">
                  <p:embed/>
                  <p:pic>
                    <p:nvPicPr>
                      <p:cNvPr id="12" name="Object 11" hidden="1">
                        <a:extLst>
                          <a:ext uri="{FF2B5EF4-FFF2-40B4-BE49-F238E27FC236}">
                            <a16:creationId xmlns:a16="http://schemas.microsoft.com/office/drawing/2014/main" id="{D07BCDF1-0877-49AD-A1E0-5C3085E3B590}"/>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9DD91CCE-8B9C-4F3F-86CA-EE2F9B3F9F2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3000" b="1" dirty="0">
              <a:latin typeface="Calibri" panose="020F0502020204030204" pitchFamily="34" charset="0"/>
              <a:cs typeface="Calibri" panose="020F0502020204030204" pitchFamily="34" charset="0"/>
              <a:sym typeface="Calibri" panose="020F0502020204030204" pitchFamily="34" charset="0"/>
            </a:endParaRPr>
          </a:p>
        </p:txBody>
      </p:sp>
      <p:sp>
        <p:nvSpPr>
          <p:cNvPr id="5" name="Content Placeholder 4">
            <a:extLst>
              <a:ext uri="{FF2B5EF4-FFF2-40B4-BE49-F238E27FC236}">
                <a16:creationId xmlns:a16="http://schemas.microsoft.com/office/drawing/2014/main" id="{FC43938F-CDAB-114C-B814-53DB87B3AA05}"/>
              </a:ext>
            </a:extLst>
          </p:cNvPr>
          <p:cNvSpPr>
            <a:spLocks noGrp="1"/>
          </p:cNvSpPr>
          <p:nvPr>
            <p:ph idx="4294967295"/>
          </p:nvPr>
        </p:nvSpPr>
        <p:spPr>
          <a:xfrm>
            <a:off x="306467" y="225642"/>
            <a:ext cx="8734896" cy="3263504"/>
          </a:xfrm>
        </p:spPr>
        <p:txBody>
          <a:bodyPr>
            <a:normAutofit/>
          </a:bodyPr>
          <a:lstStyle/>
          <a:p>
            <a:pPr marL="0" indent="0">
              <a:buNone/>
            </a:pPr>
            <a:r>
              <a:rPr lang="en-US" sz="2200" dirty="0">
                <a:latin typeface="Varela Round" panose="02000000000000000000" pitchFamily="2" charset="0"/>
              </a:rPr>
              <a:t>80% Of Companies Have Inadequate Succession Planning</a:t>
            </a:r>
          </a:p>
          <a:p>
            <a:pPr marL="0" indent="0">
              <a:buNone/>
            </a:pPr>
            <a:r>
              <a:rPr lang="en-US" sz="2200" dirty="0">
                <a:latin typeface="Varela Round" panose="02000000000000000000" pitchFamily="2" charset="0"/>
              </a:rPr>
              <a:t>70%+ Believe Succession Planning Will Benefit The Organization</a:t>
            </a:r>
          </a:p>
          <a:p>
            <a:pPr marL="0" indent="0">
              <a:buNone/>
            </a:pPr>
            <a:r>
              <a:rPr lang="en-US" sz="1000" dirty="0">
                <a:latin typeface="Varela Round" panose="02000000000000000000" pitchFamily="2" charset="0"/>
              </a:rPr>
              <a:t>Succession planning in most companies is limited to the C-suite, but in today’s world, succession plans are needed for everyone in order to create internal mobility, improve retention, and show all employees that there are career paths to the top of the organization.</a:t>
            </a:r>
            <a:r>
              <a:rPr lang="en-US" sz="1000" b="1" dirty="0">
                <a:latin typeface="Varela Round" panose="02000000000000000000" pitchFamily="2" charset="0"/>
              </a:rPr>
              <a:t> In order to have succession plans for everyone, companies need an automated way to manage succession planning.</a:t>
            </a:r>
          </a:p>
        </p:txBody>
      </p:sp>
      <p:sp>
        <p:nvSpPr>
          <p:cNvPr id="7" name="Rectangle 6">
            <a:extLst>
              <a:ext uri="{FF2B5EF4-FFF2-40B4-BE49-F238E27FC236}">
                <a16:creationId xmlns:a16="http://schemas.microsoft.com/office/drawing/2014/main" id="{ECB968AC-1B37-BC44-9E21-620C5F0E8BD7}"/>
              </a:ext>
            </a:extLst>
          </p:cNvPr>
          <p:cNvSpPr/>
          <p:nvPr/>
        </p:nvSpPr>
        <p:spPr>
          <a:xfrm>
            <a:off x="640081" y="1820677"/>
            <a:ext cx="2325317" cy="307777"/>
          </a:xfrm>
          <a:prstGeom prst="rect">
            <a:avLst/>
          </a:prstGeom>
        </p:spPr>
        <p:txBody>
          <a:bodyPr wrap="none">
            <a:spAutoFit/>
          </a:bodyPr>
          <a:lstStyle/>
          <a:p>
            <a:r>
              <a:rPr lang="en-US" sz="1400" dirty="0">
                <a:latin typeface="VarelaRound"/>
              </a:rPr>
              <a:t>CEO &amp; CHRO Survey Findings </a:t>
            </a:r>
            <a:endParaRPr lang="en-US" dirty="0"/>
          </a:p>
        </p:txBody>
      </p:sp>
      <p:pic>
        <p:nvPicPr>
          <p:cNvPr id="8" name="Picture 7">
            <a:extLst>
              <a:ext uri="{FF2B5EF4-FFF2-40B4-BE49-F238E27FC236}">
                <a16:creationId xmlns:a16="http://schemas.microsoft.com/office/drawing/2014/main" id="{D4F9E927-97D9-3D49-B7C6-A425A1B41471}"/>
              </a:ext>
            </a:extLst>
          </p:cNvPr>
          <p:cNvPicPr>
            <a:picLocks noChangeAspect="1"/>
          </p:cNvPicPr>
          <p:nvPr/>
        </p:nvPicPr>
        <p:blipFill>
          <a:blip r:embed="rId9"/>
          <a:stretch>
            <a:fillRect/>
          </a:stretch>
        </p:blipFill>
        <p:spPr>
          <a:xfrm>
            <a:off x="515620" y="1688596"/>
            <a:ext cx="274361" cy="596025"/>
          </a:xfrm>
          <a:prstGeom prst="rect">
            <a:avLst/>
          </a:prstGeom>
        </p:spPr>
      </p:pic>
      <p:pic>
        <p:nvPicPr>
          <p:cNvPr id="10" name="Picture 9">
            <a:extLst>
              <a:ext uri="{FF2B5EF4-FFF2-40B4-BE49-F238E27FC236}">
                <a16:creationId xmlns:a16="http://schemas.microsoft.com/office/drawing/2014/main" id="{1210B4A8-3D33-454B-A100-A3EC5F04308F}"/>
              </a:ext>
            </a:extLst>
          </p:cNvPr>
          <p:cNvPicPr>
            <a:picLocks noChangeAspect="1"/>
          </p:cNvPicPr>
          <p:nvPr/>
        </p:nvPicPr>
        <p:blipFill>
          <a:blip r:embed="rId10"/>
          <a:stretch>
            <a:fillRect/>
          </a:stretch>
        </p:blipFill>
        <p:spPr>
          <a:xfrm>
            <a:off x="5322171" y="4341878"/>
            <a:ext cx="2838431" cy="166967"/>
          </a:xfrm>
          <a:prstGeom prst="rect">
            <a:avLst/>
          </a:prstGeom>
        </p:spPr>
      </p:pic>
      <p:pic>
        <p:nvPicPr>
          <p:cNvPr id="13" name="Picture 12">
            <a:extLst>
              <a:ext uri="{FF2B5EF4-FFF2-40B4-BE49-F238E27FC236}">
                <a16:creationId xmlns:a16="http://schemas.microsoft.com/office/drawing/2014/main" id="{60DBCEA9-2794-8746-A769-6FD0B19A11FD}"/>
              </a:ext>
            </a:extLst>
          </p:cNvPr>
          <p:cNvPicPr>
            <a:picLocks noChangeAspect="1"/>
          </p:cNvPicPr>
          <p:nvPr/>
        </p:nvPicPr>
        <p:blipFill>
          <a:blip r:embed="rId11"/>
          <a:stretch>
            <a:fillRect/>
          </a:stretch>
        </p:blipFill>
        <p:spPr>
          <a:xfrm>
            <a:off x="4875965" y="2553798"/>
            <a:ext cx="3657600" cy="1823923"/>
          </a:xfrm>
          <a:prstGeom prst="rect">
            <a:avLst/>
          </a:prstGeom>
        </p:spPr>
      </p:pic>
      <p:sp>
        <p:nvSpPr>
          <p:cNvPr id="14" name="TextBox 13">
            <a:extLst>
              <a:ext uri="{FF2B5EF4-FFF2-40B4-BE49-F238E27FC236}">
                <a16:creationId xmlns:a16="http://schemas.microsoft.com/office/drawing/2014/main" id="{5D6998A1-906C-5C4C-AD9C-3B5395D7A9F4}"/>
              </a:ext>
            </a:extLst>
          </p:cNvPr>
          <p:cNvSpPr txBox="1"/>
          <p:nvPr/>
        </p:nvSpPr>
        <p:spPr>
          <a:xfrm>
            <a:off x="1022827" y="2169925"/>
            <a:ext cx="3620292" cy="415498"/>
          </a:xfrm>
          <a:prstGeom prst="rect">
            <a:avLst/>
          </a:prstGeom>
          <a:noFill/>
        </p:spPr>
        <p:txBody>
          <a:bodyPr wrap="square" rtlCol="0">
            <a:spAutoFit/>
          </a:bodyPr>
          <a:lstStyle/>
          <a:p>
            <a:pPr algn="ctr"/>
            <a:endParaRPr lang="en-US" sz="1050" dirty="0">
              <a:latin typeface="Varela Round" panose="02000000000000000000" pitchFamily="2" charset="0"/>
            </a:endParaRPr>
          </a:p>
          <a:p>
            <a:pPr algn="ctr"/>
            <a:r>
              <a:rPr lang="en-US" sz="1050" dirty="0">
                <a:latin typeface="Varela Round" panose="02000000000000000000" pitchFamily="2" charset="0"/>
              </a:rPr>
              <a:t>Job hopping makes HR’s job more difficult </a:t>
            </a:r>
          </a:p>
        </p:txBody>
      </p:sp>
      <p:sp>
        <p:nvSpPr>
          <p:cNvPr id="15" name="TextBox 14">
            <a:extLst>
              <a:ext uri="{FF2B5EF4-FFF2-40B4-BE49-F238E27FC236}">
                <a16:creationId xmlns:a16="http://schemas.microsoft.com/office/drawing/2014/main" id="{C2B810D9-61E1-5141-995D-957AB066F2F6}"/>
              </a:ext>
            </a:extLst>
          </p:cNvPr>
          <p:cNvSpPr txBox="1"/>
          <p:nvPr/>
        </p:nvSpPr>
        <p:spPr>
          <a:xfrm>
            <a:off x="4883627" y="2169925"/>
            <a:ext cx="3620292" cy="415498"/>
          </a:xfrm>
          <a:prstGeom prst="rect">
            <a:avLst/>
          </a:prstGeom>
          <a:noFill/>
        </p:spPr>
        <p:txBody>
          <a:bodyPr wrap="square" rtlCol="0">
            <a:spAutoFit/>
          </a:bodyPr>
          <a:lstStyle/>
          <a:p>
            <a:pPr algn="ctr"/>
            <a:endParaRPr lang="en-US" sz="1050" dirty="0">
              <a:latin typeface="Varela Round" panose="02000000000000000000" pitchFamily="2" charset="0"/>
            </a:endParaRPr>
          </a:p>
          <a:p>
            <a:pPr algn="ctr"/>
            <a:r>
              <a:rPr lang="en-US" sz="1050" dirty="0">
                <a:latin typeface="Varela Round" panose="02000000000000000000" pitchFamily="2" charset="0"/>
              </a:rPr>
              <a:t>Job hopping has increased over the last 5 years </a:t>
            </a:r>
          </a:p>
        </p:txBody>
      </p:sp>
      <p:pic>
        <p:nvPicPr>
          <p:cNvPr id="2" name="Picture 1">
            <a:extLst>
              <a:ext uri="{FF2B5EF4-FFF2-40B4-BE49-F238E27FC236}">
                <a16:creationId xmlns:a16="http://schemas.microsoft.com/office/drawing/2014/main" id="{BBE154E6-2319-2849-871B-D5BBFB1BC3C7}"/>
              </a:ext>
            </a:extLst>
          </p:cNvPr>
          <p:cNvPicPr>
            <a:picLocks noChangeAspect="1"/>
          </p:cNvPicPr>
          <p:nvPr/>
        </p:nvPicPr>
        <p:blipFill>
          <a:blip r:embed="rId12"/>
          <a:stretch>
            <a:fillRect/>
          </a:stretch>
        </p:blipFill>
        <p:spPr>
          <a:xfrm>
            <a:off x="2480688" y="4230316"/>
            <a:ext cx="1635759" cy="356362"/>
          </a:xfrm>
          <a:prstGeom prst="rect">
            <a:avLst/>
          </a:prstGeom>
        </p:spPr>
      </p:pic>
      <p:sp>
        <p:nvSpPr>
          <p:cNvPr id="16" name="TextBox 15">
            <a:extLst>
              <a:ext uri="{FF2B5EF4-FFF2-40B4-BE49-F238E27FC236}">
                <a16:creationId xmlns:a16="http://schemas.microsoft.com/office/drawing/2014/main" id="{F99AF20E-8DA6-2E47-BCEF-02CBCE9D8BA5}"/>
              </a:ext>
            </a:extLst>
          </p:cNvPr>
          <p:cNvSpPr txBox="1"/>
          <p:nvPr/>
        </p:nvSpPr>
        <p:spPr>
          <a:xfrm>
            <a:off x="306467" y="2595635"/>
            <a:ext cx="809782" cy="369332"/>
          </a:xfrm>
          <a:prstGeom prst="rect">
            <a:avLst/>
          </a:prstGeom>
          <a:noFill/>
        </p:spPr>
        <p:txBody>
          <a:bodyPr wrap="square" rtlCol="0">
            <a:spAutoFit/>
          </a:bodyPr>
          <a:lstStyle/>
          <a:p>
            <a:pPr algn="ctr"/>
            <a:r>
              <a:rPr lang="en-US" sz="900" dirty="0">
                <a:latin typeface="Varela Round" panose="02000000000000000000" pitchFamily="2" charset="0"/>
              </a:rPr>
              <a:t>United States</a:t>
            </a:r>
          </a:p>
        </p:txBody>
      </p:sp>
      <p:sp>
        <p:nvSpPr>
          <p:cNvPr id="17" name="TextBox 16">
            <a:extLst>
              <a:ext uri="{FF2B5EF4-FFF2-40B4-BE49-F238E27FC236}">
                <a16:creationId xmlns:a16="http://schemas.microsoft.com/office/drawing/2014/main" id="{0DD1B5A6-1210-2B48-9BDF-AD785388F52E}"/>
              </a:ext>
            </a:extLst>
          </p:cNvPr>
          <p:cNvSpPr txBox="1"/>
          <p:nvPr/>
        </p:nvSpPr>
        <p:spPr>
          <a:xfrm>
            <a:off x="306467" y="3093475"/>
            <a:ext cx="809782" cy="230832"/>
          </a:xfrm>
          <a:prstGeom prst="rect">
            <a:avLst/>
          </a:prstGeom>
          <a:noFill/>
        </p:spPr>
        <p:txBody>
          <a:bodyPr wrap="square" rtlCol="0">
            <a:spAutoFit/>
          </a:bodyPr>
          <a:lstStyle/>
          <a:p>
            <a:pPr algn="ctr"/>
            <a:r>
              <a:rPr lang="en-US" sz="900" dirty="0">
                <a:latin typeface="Varela Round" panose="02000000000000000000" pitchFamily="2" charset="0"/>
              </a:rPr>
              <a:t>France</a:t>
            </a:r>
          </a:p>
        </p:txBody>
      </p:sp>
      <p:sp>
        <p:nvSpPr>
          <p:cNvPr id="18" name="TextBox 17">
            <a:extLst>
              <a:ext uri="{FF2B5EF4-FFF2-40B4-BE49-F238E27FC236}">
                <a16:creationId xmlns:a16="http://schemas.microsoft.com/office/drawing/2014/main" id="{D562A18C-8F94-F54C-B8A5-642E516B4E4D}"/>
              </a:ext>
            </a:extLst>
          </p:cNvPr>
          <p:cNvSpPr txBox="1"/>
          <p:nvPr/>
        </p:nvSpPr>
        <p:spPr>
          <a:xfrm>
            <a:off x="306467" y="3530355"/>
            <a:ext cx="809782" cy="230832"/>
          </a:xfrm>
          <a:prstGeom prst="rect">
            <a:avLst/>
          </a:prstGeom>
          <a:noFill/>
        </p:spPr>
        <p:txBody>
          <a:bodyPr wrap="square" rtlCol="0">
            <a:spAutoFit/>
          </a:bodyPr>
          <a:lstStyle/>
          <a:p>
            <a:pPr algn="ctr"/>
            <a:r>
              <a:rPr lang="en-US" sz="900" dirty="0">
                <a:latin typeface="Varela Round" panose="02000000000000000000" pitchFamily="2" charset="0"/>
              </a:rPr>
              <a:t>Germany</a:t>
            </a:r>
          </a:p>
        </p:txBody>
      </p:sp>
      <p:sp>
        <p:nvSpPr>
          <p:cNvPr id="19" name="TextBox 18">
            <a:extLst>
              <a:ext uri="{FF2B5EF4-FFF2-40B4-BE49-F238E27FC236}">
                <a16:creationId xmlns:a16="http://schemas.microsoft.com/office/drawing/2014/main" id="{057BED6C-7755-094D-8040-0549C9CD9956}"/>
              </a:ext>
            </a:extLst>
          </p:cNvPr>
          <p:cNvSpPr txBox="1"/>
          <p:nvPr/>
        </p:nvSpPr>
        <p:spPr>
          <a:xfrm>
            <a:off x="306467" y="3896115"/>
            <a:ext cx="809782" cy="369332"/>
          </a:xfrm>
          <a:prstGeom prst="rect">
            <a:avLst/>
          </a:prstGeom>
          <a:noFill/>
        </p:spPr>
        <p:txBody>
          <a:bodyPr wrap="square" rtlCol="0">
            <a:spAutoFit/>
          </a:bodyPr>
          <a:lstStyle/>
          <a:p>
            <a:pPr algn="ctr"/>
            <a:r>
              <a:rPr lang="en-US" sz="900" dirty="0">
                <a:latin typeface="Varela Round" panose="02000000000000000000" pitchFamily="2" charset="0"/>
              </a:rPr>
              <a:t>United Kingdom</a:t>
            </a:r>
          </a:p>
        </p:txBody>
      </p:sp>
    </p:spTree>
    <p:extLst>
      <p:ext uri="{BB962C8B-B14F-4D97-AF65-F5344CB8AC3E}">
        <p14:creationId xmlns:p14="http://schemas.microsoft.com/office/powerpoint/2010/main" val="3244591108"/>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85F4328-39EE-CA45-8387-FDD2D06DB45D}"/>
              </a:ext>
            </a:extLst>
          </p:cNvPr>
          <p:cNvPicPr>
            <a:picLocks noChangeAspect="1"/>
          </p:cNvPicPr>
          <p:nvPr/>
        </p:nvPicPr>
        <p:blipFill>
          <a:blip r:embed="rId5"/>
          <a:stretch>
            <a:fillRect/>
          </a:stretch>
        </p:blipFill>
        <p:spPr>
          <a:xfrm rot="10800000">
            <a:off x="0" y="1617582"/>
            <a:ext cx="9144000" cy="2991611"/>
          </a:xfrm>
          <a:prstGeom prst="rect">
            <a:avLst/>
          </a:prstGeom>
        </p:spPr>
      </p:pic>
      <p:pic>
        <p:nvPicPr>
          <p:cNvPr id="2" name="Picture 1">
            <a:extLst>
              <a:ext uri="{FF2B5EF4-FFF2-40B4-BE49-F238E27FC236}">
                <a16:creationId xmlns:a16="http://schemas.microsoft.com/office/drawing/2014/main" id="{17F5D312-D4DC-F44C-B7B3-97534F495FA7}"/>
              </a:ext>
            </a:extLst>
          </p:cNvPr>
          <p:cNvPicPr>
            <a:picLocks noChangeAspect="1"/>
          </p:cNvPicPr>
          <p:nvPr/>
        </p:nvPicPr>
        <p:blipFill>
          <a:blip r:embed="rId6"/>
          <a:stretch>
            <a:fillRect/>
          </a:stretch>
        </p:blipFill>
        <p:spPr>
          <a:xfrm>
            <a:off x="1190470" y="2569292"/>
            <a:ext cx="1600200" cy="1600200"/>
          </a:xfrm>
          <a:prstGeom prst="rect">
            <a:avLst/>
          </a:prstGeom>
        </p:spPr>
      </p:pic>
      <p:pic>
        <p:nvPicPr>
          <p:cNvPr id="3" name="Picture 2">
            <a:extLst>
              <a:ext uri="{FF2B5EF4-FFF2-40B4-BE49-F238E27FC236}">
                <a16:creationId xmlns:a16="http://schemas.microsoft.com/office/drawing/2014/main" id="{3F810174-4B72-2A4B-848B-BD06D240F785}"/>
              </a:ext>
            </a:extLst>
          </p:cNvPr>
          <p:cNvPicPr>
            <a:picLocks noChangeAspect="1"/>
          </p:cNvPicPr>
          <p:nvPr/>
        </p:nvPicPr>
        <p:blipFill>
          <a:blip r:embed="rId7"/>
          <a:stretch>
            <a:fillRect/>
          </a:stretch>
        </p:blipFill>
        <p:spPr>
          <a:xfrm>
            <a:off x="2965398" y="2569292"/>
            <a:ext cx="1600200" cy="1600200"/>
          </a:xfrm>
          <a:prstGeom prst="rect">
            <a:avLst/>
          </a:prstGeom>
        </p:spPr>
      </p:pic>
      <p:pic>
        <p:nvPicPr>
          <p:cNvPr id="4" name="Picture 3">
            <a:extLst>
              <a:ext uri="{FF2B5EF4-FFF2-40B4-BE49-F238E27FC236}">
                <a16:creationId xmlns:a16="http://schemas.microsoft.com/office/drawing/2014/main" id="{C090D389-ADD4-B94C-A0CA-86B6E86AEDDE}"/>
              </a:ext>
            </a:extLst>
          </p:cNvPr>
          <p:cNvPicPr>
            <a:picLocks noChangeAspect="1"/>
          </p:cNvPicPr>
          <p:nvPr/>
        </p:nvPicPr>
        <p:blipFill>
          <a:blip r:embed="rId8"/>
          <a:stretch>
            <a:fillRect/>
          </a:stretch>
        </p:blipFill>
        <p:spPr>
          <a:xfrm>
            <a:off x="4736996" y="2569292"/>
            <a:ext cx="1600200" cy="1600200"/>
          </a:xfrm>
          <a:prstGeom prst="rect">
            <a:avLst/>
          </a:prstGeom>
        </p:spPr>
      </p:pic>
      <p:pic>
        <p:nvPicPr>
          <p:cNvPr id="18" name="Picture 17">
            <a:extLst>
              <a:ext uri="{FF2B5EF4-FFF2-40B4-BE49-F238E27FC236}">
                <a16:creationId xmlns:a16="http://schemas.microsoft.com/office/drawing/2014/main" id="{13356397-8110-3946-89E7-8D96C1ADFFEA}"/>
              </a:ext>
            </a:extLst>
          </p:cNvPr>
          <p:cNvPicPr>
            <a:picLocks noChangeAspect="1"/>
          </p:cNvPicPr>
          <p:nvPr/>
        </p:nvPicPr>
        <p:blipFill>
          <a:blip r:embed="rId9"/>
          <a:stretch>
            <a:fillRect/>
          </a:stretch>
        </p:blipFill>
        <p:spPr>
          <a:xfrm>
            <a:off x="6513330" y="2569292"/>
            <a:ext cx="1600200" cy="1600200"/>
          </a:xfrm>
          <a:prstGeom prst="rect">
            <a:avLst/>
          </a:prstGeom>
        </p:spPr>
      </p:pic>
      <p:graphicFrame>
        <p:nvGraphicFramePr>
          <p:cNvPr id="12" name="Object 11" hidden="1">
            <a:extLst>
              <a:ext uri="{FF2B5EF4-FFF2-40B4-BE49-F238E27FC236}">
                <a16:creationId xmlns:a16="http://schemas.microsoft.com/office/drawing/2014/main" id="{D07BCDF1-0877-49AD-A1E0-5C3085E3B59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16" name="think-cell Slide" r:id="rId10" imgW="347" imgH="348" progId="TCLayout.ActiveDocument.1">
                  <p:embed/>
                </p:oleObj>
              </mc:Choice>
              <mc:Fallback>
                <p:oleObj name="think-cell Slide" r:id="rId10" imgW="347" imgH="348" progId="TCLayout.ActiveDocument.1">
                  <p:embed/>
                  <p:pic>
                    <p:nvPicPr>
                      <p:cNvPr id="12" name="Object 11" hidden="1">
                        <a:extLst>
                          <a:ext uri="{FF2B5EF4-FFF2-40B4-BE49-F238E27FC236}">
                            <a16:creationId xmlns:a16="http://schemas.microsoft.com/office/drawing/2014/main" id="{D07BCDF1-0877-49AD-A1E0-5C3085E3B590}"/>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9DD91CCE-8B9C-4F3F-86CA-EE2F9B3F9F2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3000" b="1" dirty="0">
              <a:latin typeface="Calibri" panose="020F0502020204030204" pitchFamily="34" charset="0"/>
              <a:cs typeface="Calibri" panose="020F0502020204030204" pitchFamily="34" charset="0"/>
              <a:sym typeface="Calibri" panose="020F0502020204030204" pitchFamily="34" charset="0"/>
            </a:endParaRPr>
          </a:p>
        </p:txBody>
      </p:sp>
      <p:sp>
        <p:nvSpPr>
          <p:cNvPr id="5" name="Content Placeholder 4">
            <a:extLst>
              <a:ext uri="{FF2B5EF4-FFF2-40B4-BE49-F238E27FC236}">
                <a16:creationId xmlns:a16="http://schemas.microsoft.com/office/drawing/2014/main" id="{FC43938F-CDAB-114C-B814-53DB87B3AA05}"/>
              </a:ext>
            </a:extLst>
          </p:cNvPr>
          <p:cNvSpPr>
            <a:spLocks noGrp="1"/>
          </p:cNvSpPr>
          <p:nvPr>
            <p:ph idx="4294967295"/>
          </p:nvPr>
        </p:nvSpPr>
        <p:spPr>
          <a:xfrm>
            <a:off x="306467" y="225642"/>
            <a:ext cx="8531065" cy="3263504"/>
          </a:xfrm>
        </p:spPr>
        <p:txBody>
          <a:bodyPr>
            <a:normAutofit/>
          </a:bodyPr>
          <a:lstStyle/>
          <a:p>
            <a:pPr marL="0" indent="0">
              <a:buNone/>
            </a:pPr>
            <a:r>
              <a:rPr lang="en-US" sz="2200" dirty="0">
                <a:latin typeface="Varela Round" panose="02000000000000000000" pitchFamily="2" charset="0"/>
              </a:rPr>
              <a:t>Internal Mobility Is A Strategic Focus For More Than Two-Thirds Of Executives</a:t>
            </a:r>
          </a:p>
          <a:p>
            <a:pPr marL="0" indent="0">
              <a:buNone/>
            </a:pPr>
            <a:r>
              <a:rPr lang="en-US" sz="1000" dirty="0">
                <a:latin typeface="Varela Round" panose="02000000000000000000" pitchFamily="2" charset="0"/>
              </a:rPr>
              <a:t>Most CEOs and CHROs say internal mobility is a key focus, but the employee response on career-pathing (see Page 11) suggests that current efforts are not adequate to motivate and retain employees. In the </a:t>
            </a:r>
            <a:r>
              <a:rPr lang="en-US" sz="1000" i="1" dirty="0">
                <a:latin typeface="Varela Round" panose="02000000000000000000" pitchFamily="2" charset="0"/>
              </a:rPr>
              <a:t>Talent Intelligence and Management Report 2018</a:t>
            </a:r>
            <a:r>
              <a:rPr lang="en-US" sz="1000" dirty="0">
                <a:latin typeface="Varela Round" panose="02000000000000000000" pitchFamily="2" charset="0"/>
              </a:rPr>
              <a:t>, 83% of surveyed employees wanted a new job but just 53% were willing to change companies, revealing the critical importance of internal mobility to solving the talent crisis. </a:t>
            </a:r>
            <a:r>
              <a:rPr lang="en-US" sz="1000" b="1" dirty="0">
                <a:latin typeface="Varela Round" panose="02000000000000000000" pitchFamily="2" charset="0"/>
              </a:rPr>
              <a:t>Despite executive intent, internal mobility is missing the mark for employees.</a:t>
            </a:r>
          </a:p>
        </p:txBody>
      </p:sp>
      <p:sp>
        <p:nvSpPr>
          <p:cNvPr id="7" name="Rectangle 6">
            <a:extLst>
              <a:ext uri="{FF2B5EF4-FFF2-40B4-BE49-F238E27FC236}">
                <a16:creationId xmlns:a16="http://schemas.microsoft.com/office/drawing/2014/main" id="{A1FD1BC6-D95E-A547-9115-AE7FE7D74F15}"/>
              </a:ext>
            </a:extLst>
          </p:cNvPr>
          <p:cNvSpPr/>
          <p:nvPr/>
        </p:nvSpPr>
        <p:spPr>
          <a:xfrm>
            <a:off x="640081" y="1820677"/>
            <a:ext cx="2325317" cy="307777"/>
          </a:xfrm>
          <a:prstGeom prst="rect">
            <a:avLst/>
          </a:prstGeom>
        </p:spPr>
        <p:txBody>
          <a:bodyPr wrap="none">
            <a:spAutoFit/>
          </a:bodyPr>
          <a:lstStyle/>
          <a:p>
            <a:r>
              <a:rPr lang="en-US" sz="1400" dirty="0">
                <a:latin typeface="VarelaRound"/>
              </a:rPr>
              <a:t>CEO &amp; CHRO Survey Findings </a:t>
            </a:r>
            <a:endParaRPr lang="en-US" dirty="0"/>
          </a:p>
        </p:txBody>
      </p:sp>
      <p:pic>
        <p:nvPicPr>
          <p:cNvPr id="8" name="Picture 7">
            <a:extLst>
              <a:ext uri="{FF2B5EF4-FFF2-40B4-BE49-F238E27FC236}">
                <a16:creationId xmlns:a16="http://schemas.microsoft.com/office/drawing/2014/main" id="{C4FBDC5E-DBF1-C54F-8571-FDC148FF1378}"/>
              </a:ext>
            </a:extLst>
          </p:cNvPr>
          <p:cNvPicPr>
            <a:picLocks noChangeAspect="1"/>
          </p:cNvPicPr>
          <p:nvPr/>
        </p:nvPicPr>
        <p:blipFill>
          <a:blip r:embed="rId12"/>
          <a:stretch>
            <a:fillRect/>
          </a:stretch>
        </p:blipFill>
        <p:spPr>
          <a:xfrm>
            <a:off x="515620" y="1688596"/>
            <a:ext cx="274361" cy="596025"/>
          </a:xfrm>
          <a:prstGeom prst="rect">
            <a:avLst/>
          </a:prstGeom>
        </p:spPr>
      </p:pic>
      <p:pic>
        <p:nvPicPr>
          <p:cNvPr id="16" name="Picture 15">
            <a:extLst>
              <a:ext uri="{FF2B5EF4-FFF2-40B4-BE49-F238E27FC236}">
                <a16:creationId xmlns:a16="http://schemas.microsoft.com/office/drawing/2014/main" id="{26B9DFB6-FE64-5A49-BD8A-10A28317BA5C}"/>
              </a:ext>
            </a:extLst>
          </p:cNvPr>
          <p:cNvPicPr>
            <a:picLocks noChangeAspect="1"/>
          </p:cNvPicPr>
          <p:nvPr/>
        </p:nvPicPr>
        <p:blipFill>
          <a:blip r:embed="rId13"/>
          <a:stretch>
            <a:fillRect/>
          </a:stretch>
        </p:blipFill>
        <p:spPr>
          <a:xfrm>
            <a:off x="3620144" y="4442539"/>
            <a:ext cx="2838431" cy="166967"/>
          </a:xfrm>
          <a:prstGeom prst="rect">
            <a:avLst/>
          </a:prstGeom>
        </p:spPr>
      </p:pic>
      <p:sp>
        <p:nvSpPr>
          <p:cNvPr id="17" name="TextBox 16">
            <a:extLst>
              <a:ext uri="{FF2B5EF4-FFF2-40B4-BE49-F238E27FC236}">
                <a16:creationId xmlns:a16="http://schemas.microsoft.com/office/drawing/2014/main" id="{02AF657C-437C-5B43-B079-6FA4951557DE}"/>
              </a:ext>
            </a:extLst>
          </p:cNvPr>
          <p:cNvSpPr txBox="1"/>
          <p:nvPr/>
        </p:nvSpPr>
        <p:spPr>
          <a:xfrm>
            <a:off x="853440" y="2281302"/>
            <a:ext cx="7410994" cy="253916"/>
          </a:xfrm>
          <a:prstGeom prst="rect">
            <a:avLst/>
          </a:prstGeom>
          <a:noFill/>
        </p:spPr>
        <p:txBody>
          <a:bodyPr wrap="square" rtlCol="0">
            <a:spAutoFit/>
          </a:bodyPr>
          <a:lstStyle/>
          <a:p>
            <a:pPr algn="ctr"/>
            <a:r>
              <a:rPr lang="en-US" sz="1050" dirty="0">
                <a:latin typeface="Varela Round" panose="02000000000000000000" pitchFamily="2" charset="0"/>
              </a:rPr>
              <a:t>Internal mobility is a key focus for us to ensure our company is motivating, developing, and retaining top talent </a:t>
            </a:r>
          </a:p>
        </p:txBody>
      </p:sp>
    </p:spTree>
    <p:extLst>
      <p:ext uri="{BB962C8B-B14F-4D97-AF65-F5344CB8AC3E}">
        <p14:creationId xmlns:p14="http://schemas.microsoft.com/office/powerpoint/2010/main" val="3514494863"/>
      </p:ext>
    </p:extLst>
  </p:cSld>
  <p:clrMapOvr>
    <a:masterClrMapping/>
  </p:clrMapOvr>
  <p:transition>
    <p:wipe dir="r"/>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XY8IoAw4SryRNSacJ.zsG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XY8IoAw4SryRNSacJ.zsG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XY8IoAw4SryRNSacJ.zsG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XY8IoAw4SryRNSacJ.zsG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XY8IoAw4SryRNSacJ.zsG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XY8IoAw4SryRNSacJ.zsG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XY8IoAw4SryRNSacJ.zsG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XY8IoAw4SryRNSacJ.zsG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XY8IoAw4SryRNSacJ.zsG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XY8IoAw4SryRNSacJ.zsG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XY8IoAw4SryRNSacJ.zsG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XY8IoAw4SryRNSacJ.zsG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XY8IoAw4SryRNSacJ.zsG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XY8IoAw4SryRNSacJ.zsG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XY8IoAw4SryRNSacJ.zsG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XY8IoAw4SryRNSacJ.zsG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XY8IoAw4SryRNSacJ.zsG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Eightfold">
      <a:dk1>
        <a:srgbClr val="323E48"/>
      </a:dk1>
      <a:lt1>
        <a:srgbClr val="FFFFFF"/>
      </a:lt1>
      <a:dk2>
        <a:srgbClr val="323E48"/>
      </a:dk2>
      <a:lt2>
        <a:srgbClr val="FFFFFF"/>
      </a:lt2>
      <a:accent1>
        <a:srgbClr val="3087C8"/>
      </a:accent1>
      <a:accent2>
        <a:srgbClr val="20A1CC"/>
      </a:accent2>
      <a:accent3>
        <a:srgbClr val="1FB6CE"/>
      </a:accent3>
      <a:accent4>
        <a:srgbClr val="2EBEC7"/>
      </a:accent4>
      <a:accent5>
        <a:srgbClr val="56C2B9"/>
      </a:accent5>
      <a:accent6>
        <a:srgbClr val="6DC6AB"/>
      </a:accent6>
      <a:hlink>
        <a:srgbClr val="3087C8"/>
      </a:hlink>
      <a:folHlink>
        <a:srgbClr val="3087C8"/>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E3A77"/>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217218</TotalTime>
  <Words>2271</Words>
  <Application>Microsoft Macintosh PowerPoint</Application>
  <PresentationFormat>On-screen Show (16:9)</PresentationFormat>
  <Paragraphs>148</Paragraphs>
  <Slides>20</Slides>
  <Notes>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8" baseType="lpstr">
      <vt:lpstr>Arial</vt:lpstr>
      <vt:lpstr>Calibri</vt:lpstr>
      <vt:lpstr>Helvetica</vt:lpstr>
      <vt:lpstr>Helvetica Neue</vt:lpstr>
      <vt:lpstr>Varela Round</vt:lpstr>
      <vt:lpstr>VarelaRound</vt:lpstr>
      <vt:lpstr>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Louie</dc:creator>
  <cp:lastModifiedBy>Michael Jankowski</cp:lastModifiedBy>
  <cp:revision>853</cp:revision>
  <cp:lastPrinted>2019-01-13T01:21:19Z</cp:lastPrinted>
  <dcterms:created xsi:type="dcterms:W3CDTF">2018-03-19T02:28:57Z</dcterms:created>
  <dcterms:modified xsi:type="dcterms:W3CDTF">2019-10-29T04:04:39Z</dcterms:modified>
</cp:coreProperties>
</file>